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70" r:id="rId3"/>
    <p:sldId id="324" r:id="rId4"/>
    <p:sldId id="410" r:id="rId5"/>
    <p:sldId id="327" r:id="rId6"/>
    <p:sldId id="364" r:id="rId7"/>
    <p:sldId id="365" r:id="rId8"/>
    <p:sldId id="411" r:id="rId9"/>
    <p:sldId id="412" r:id="rId10"/>
    <p:sldId id="413" r:id="rId11"/>
    <p:sldId id="396" r:id="rId12"/>
    <p:sldId id="395" r:id="rId13"/>
    <p:sldId id="491" r:id="rId14"/>
    <p:sldId id="492" r:id="rId15"/>
    <p:sldId id="476" r:id="rId16"/>
    <p:sldId id="456" r:id="rId17"/>
    <p:sldId id="414" r:id="rId18"/>
    <p:sldId id="477" r:id="rId19"/>
    <p:sldId id="479" r:id="rId20"/>
    <p:sldId id="478" r:id="rId21"/>
    <p:sldId id="425" r:id="rId22"/>
    <p:sldId id="473" r:id="rId23"/>
    <p:sldId id="474" r:id="rId24"/>
    <p:sldId id="475" r:id="rId25"/>
    <p:sldId id="428" r:id="rId26"/>
    <p:sldId id="480" r:id="rId27"/>
    <p:sldId id="484" r:id="rId28"/>
    <p:sldId id="485" r:id="rId29"/>
    <p:sldId id="486" r:id="rId30"/>
    <p:sldId id="487" r:id="rId31"/>
    <p:sldId id="488" r:id="rId32"/>
    <p:sldId id="489" r:id="rId33"/>
    <p:sldId id="490" r:id="rId34"/>
    <p:sldId id="286" r:id="rId3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CECFF"/>
    <a:srgbClr val="6600FF"/>
    <a:srgbClr val="6699FF"/>
    <a:srgbClr val="66CCFF"/>
    <a:srgbClr val="006600"/>
    <a:srgbClr val="990000"/>
    <a:srgbClr val="99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93" autoAdjust="0"/>
    <p:restoredTop sz="56333" autoAdjust="0"/>
  </p:normalViewPr>
  <p:slideViewPr>
    <p:cSldViewPr>
      <p:cViewPr varScale="1">
        <p:scale>
          <a:sx n="34" d="100"/>
          <a:sy n="34" d="100"/>
        </p:scale>
        <p:origin x="617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E862F-4004-478B-AAEB-7CFEE1B5C5C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1BFB162-1A2D-42EA-A56D-1C598302B2D3}">
      <dgm:prSet phldrT="[텍스트]" custT="1"/>
      <dgm:spPr>
        <a:solidFill>
          <a:srgbClr val="B0F3FA"/>
        </a:solidFill>
      </dgm:spPr>
      <dgm:t>
        <a:bodyPr tIns="100800" bIns="0"/>
        <a:lstStyle/>
        <a:p>
          <a:pPr latinLnBrk="1">
            <a:lnSpc>
              <a:spcPct val="100000"/>
            </a:lnSpc>
          </a:pPr>
          <a:r>
            <a:rPr lang="en-US" altLang="ko-KR" sz="1400" b="1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Quotation Request Status</a:t>
          </a:r>
        </a:p>
      </dgm:t>
    </dgm:pt>
    <dgm:pt modelId="{D5FE587A-2E19-4A75-885B-0BA76B818434}" type="parTrans" cxnId="{7377A851-BCEE-4DD1-A43F-092CDD66EF08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466BE19F-1D8C-474E-B60A-9F282873C078}" type="sibTrans" cxnId="{7377A851-BCEE-4DD1-A43F-092CDD66EF08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6CF3205D-B5D8-4003-A293-652F3B1DB713}">
      <dgm:prSet phldrT="[텍스트]" custT="1"/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en-US" altLang="ko-KR" sz="1800" b="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Quotations, price requests are made to PPS by public entities and request status is revealed</a:t>
          </a:r>
          <a:endParaRPr lang="ko-KR" altLang="en-US" sz="1800" b="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A924264E-4015-4205-BED6-262EAFA0D88D}" type="parTrans" cxnId="{A1114103-17EE-4603-956D-C3F973C4AF76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C31396BA-6FFE-4C8F-8ABC-CA118A8BB29F}" type="sibTrans" cxnId="{A1114103-17EE-4603-956D-C3F973C4AF76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4611246C-C6AE-407D-9E6C-0F8486150FF3}">
      <dgm:prSet phldrT="[텍스트]" custT="1"/>
      <dgm:spPr>
        <a:solidFill>
          <a:srgbClr val="B0F3FA"/>
        </a:solidFill>
      </dgm:spPr>
      <dgm:t>
        <a:bodyPr tIns="100800"/>
        <a:lstStyle/>
        <a:p>
          <a:pPr latinLnBrk="1">
            <a:lnSpc>
              <a:spcPct val="100000"/>
            </a:lnSpc>
          </a:pPr>
          <a:r>
            <a:rPr lang="en-US" altLang="ko-KR" sz="1400" b="1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Procurement Request Status</a:t>
          </a:r>
        </a:p>
      </dgm:t>
    </dgm:pt>
    <dgm:pt modelId="{FC7558E5-0E5D-4AF2-8B4C-1BC239830F9D}" type="parTrans" cxnId="{F33FB085-67DB-4744-B5C9-EA618C4DBC29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B5FBED95-078D-43BC-A0B6-DD8E4BBB09BC}" type="sibTrans" cxnId="{F33FB085-67DB-4744-B5C9-EA618C4DBC29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EDBC73D9-C904-4005-A960-545319BB23EC}">
      <dgm:prSet phldrT="[텍스트]" custT="1"/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en-US" altLang="ko-KR" sz="1800" b="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Status of procurement request entrusted to PPS is revealed </a:t>
          </a:r>
          <a:endParaRPr lang="ko-KR" altLang="en-US" sz="1800" b="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9F519BFD-C589-41F4-9C79-8AA445E9579C}" type="parTrans" cxnId="{813A4410-FA1E-4A1F-B712-5D5218BB64AC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109963BE-F2A9-4ACD-9213-F86F633CF7F8}" type="sibTrans" cxnId="{813A4410-FA1E-4A1F-B712-5D5218BB64AC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8C1703AE-8ED7-48E1-A9FC-FDB68272DE0B}">
      <dgm:prSet phldrT="[텍스트]" custT="1"/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pPr latinLnBrk="1">
            <a:lnSpc>
              <a:spcPct val="70000"/>
            </a:lnSpc>
          </a:pPr>
          <a:r>
            <a:rPr lang="en-US" altLang="ko-KR" sz="1800" b="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Bid result provided (Name of bidders, rank, bid price)</a:t>
          </a:r>
          <a:endParaRPr lang="ko-KR" altLang="en-US" sz="1800" b="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635C6833-7729-44D1-8EC9-4C3D43E9222B}" type="parTrans" cxnId="{636306B0-AD4B-4EC3-B5BE-5EBA680100B2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D3805AA7-0A6F-49CB-B2CD-43F146EF3A4A}" type="sibTrans" cxnId="{636306B0-AD4B-4EC3-B5BE-5EBA680100B2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E0BC24BF-6410-4083-A526-086DA90F992E}">
      <dgm:prSet phldrT="[텍스트]" custT="1"/>
      <dgm:spPr>
        <a:solidFill>
          <a:srgbClr val="B0F3FA"/>
        </a:solidFill>
      </dgm:spPr>
      <dgm:t>
        <a:bodyPr tIns="100800" bIns="0"/>
        <a:lstStyle/>
        <a:p>
          <a:pPr latinLnBrk="1">
            <a:lnSpc>
              <a:spcPct val="50000"/>
            </a:lnSpc>
          </a:pPr>
          <a:r>
            <a:rPr lang="en-US" altLang="ko-KR" sz="1600" b="1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Bid Results</a:t>
          </a:r>
          <a:endParaRPr lang="ko-KR" altLang="en-US" sz="1600" b="1" dirty="0">
            <a:solidFill>
              <a:schemeClr val="tx1"/>
            </a:solidFill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C12B50D9-1FB1-4AB5-95A5-2E183CD773F6}" type="parTrans" cxnId="{2CA1E046-8149-4AA0-ADFE-95AE5809CB32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EF80AECA-8298-4ACC-9057-24551EF50F66}" type="sibTrans" cxnId="{2CA1E046-8149-4AA0-ADFE-95AE5809CB32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82972D2C-BD38-45A4-8C39-97866A82E33E}">
      <dgm:prSet phldrT="[텍스트]" custT="1"/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en-US" altLang="ko-KR" sz="1800" b="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Procurement Plan revealed by public entities prior to bid notice</a:t>
          </a:r>
          <a:endParaRPr lang="ko-KR" altLang="en-US" sz="1800" b="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2511C30D-C0A2-4EED-8736-7981E4257F00}" type="parTrans" cxnId="{FB2D556D-1243-45DA-941F-7437398F205C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566E45B6-84B1-4B12-9CAF-AAD05EF458E0}" type="sibTrans" cxnId="{FB2D556D-1243-45DA-941F-7437398F205C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9C98BD20-0711-4821-8877-F3527927A7CE}">
      <dgm:prSet phldrT="[텍스트]" custT="1"/>
      <dgm:spPr>
        <a:solidFill>
          <a:srgbClr val="B0F3FA"/>
        </a:solidFill>
      </dgm:spPr>
      <dgm:t>
        <a:bodyPr tIns="100800" bIns="0"/>
        <a:lstStyle/>
        <a:p>
          <a:pPr latinLnBrk="1">
            <a:lnSpc>
              <a:spcPct val="100000"/>
            </a:lnSpc>
          </a:pPr>
          <a:r>
            <a:rPr lang="en-US" altLang="ko-KR" sz="1600" b="1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Procurement Plan</a:t>
          </a:r>
        </a:p>
      </dgm:t>
    </dgm:pt>
    <dgm:pt modelId="{A2F17B5D-54BD-4595-B1E2-57BD8A736716}" type="parTrans" cxnId="{AA4A4340-2576-43D2-9066-ED2A87062FCE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3C5332A7-8009-4EC7-A827-3D9B59DEFB8B}" type="sibTrans" cxnId="{AA4A4340-2576-43D2-9066-ED2A87062FCE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700E1D7D-1CBA-4783-8D4A-9629A347105B}">
      <dgm:prSet phldrT="[텍스트]" custT="1"/>
      <dgm:spPr>
        <a:solidFill>
          <a:srgbClr val="B0F3FA"/>
        </a:solidFill>
      </dgm:spPr>
      <dgm:t>
        <a:bodyPr tIns="100800" bIns="0"/>
        <a:lstStyle/>
        <a:p>
          <a:pPr latinLnBrk="1">
            <a:lnSpc>
              <a:spcPct val="100000"/>
            </a:lnSpc>
          </a:pPr>
          <a:r>
            <a:rPr lang="en-US" altLang="ko-KR" sz="1600" b="1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Preliminary Tender Notice</a:t>
          </a:r>
          <a:endParaRPr lang="ko-KR" altLang="en-US" sz="1600" b="1" dirty="0">
            <a:solidFill>
              <a:schemeClr val="tx1"/>
            </a:solidFill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03B19703-6720-4B78-9DBA-86187F69A62E}" type="parTrans" cxnId="{535FBCC5-B7C0-4A47-A863-623DA99A69AE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9AF89FE5-63D4-4E8D-A3F6-B92C90C42045}" type="sibTrans" cxnId="{535FBCC5-B7C0-4A47-A863-623DA99A69AE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1ED54892-D98B-48E3-BF43-7166370067B4}">
      <dgm:prSet phldrT="[텍스트]" custT="1"/>
      <dgm:spPr>
        <a:solidFill>
          <a:srgbClr val="B0F3FA"/>
        </a:solidFill>
      </dgm:spPr>
      <dgm:t>
        <a:bodyPr tIns="100800" bIns="0"/>
        <a:lstStyle/>
        <a:p>
          <a:pPr latinLnBrk="1">
            <a:lnSpc>
              <a:spcPct val="50000"/>
            </a:lnSpc>
          </a:pPr>
          <a:r>
            <a:rPr lang="en-US" altLang="ko-KR" sz="1600" b="1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Tender Notice</a:t>
          </a:r>
        </a:p>
      </dgm:t>
    </dgm:pt>
    <dgm:pt modelId="{8CFB2874-FB95-463B-BC08-10552C2C6DA2}" type="parTrans" cxnId="{4203D608-CFF4-423F-B5FC-90E281FD21E2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F4B94817-68C8-4D3B-A4A4-38D23EA43F8F}" type="sibTrans" cxnId="{4203D608-CFF4-423F-B5FC-90E281FD21E2}">
      <dgm:prSet/>
      <dgm:spPr/>
      <dgm:t>
        <a:bodyPr/>
        <a:lstStyle/>
        <a:p>
          <a:pPr latinLnBrk="1">
            <a:lnSpc>
              <a:spcPct val="50000"/>
            </a:lnSpc>
          </a:pPr>
          <a:endParaRPr lang="ko-KR" altLang="en-US" sz="240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E2E13FEA-D5D2-4273-AC0C-5A82B2A97FE0}">
      <dgm:prSet phldrT="[텍스트]" custT="1"/>
      <dgm:spPr>
        <a:solidFill>
          <a:srgbClr val="B0F3FA"/>
        </a:solidFill>
      </dgm:spPr>
      <dgm:t>
        <a:bodyPr tIns="100800" bIns="0"/>
        <a:lstStyle/>
        <a:p>
          <a:pPr latinLnBrk="1">
            <a:lnSpc>
              <a:spcPct val="100000"/>
            </a:lnSpc>
          </a:pPr>
          <a:r>
            <a:rPr lang="en-US" altLang="ko-KR" sz="1600" b="1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Contract Status</a:t>
          </a:r>
          <a:endParaRPr lang="ko-KR" altLang="en-US" sz="160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5EB2107F-DD1E-4D5D-9E61-716C74852705}" type="parTrans" cxnId="{C3A532D3-E0F7-4930-BA64-8B5BA6391E7A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DA4D98EB-0BC4-4B44-B866-46C40B617607}" type="sibTrans" cxnId="{C3A532D3-E0F7-4930-BA64-8B5BA6391E7A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DD283232-D67A-41CB-B541-9873565706FA}">
      <dgm:prSet phldrT="[텍스트]" custT="1"/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en-US" altLang="ko-KR" sz="1800" b="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Contract data provided                                               (supplier, price, contract no., period of contract)  </a:t>
          </a:r>
          <a:endParaRPr lang="ko-KR" altLang="en-US" sz="1800" b="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04510799-34F3-416B-AC47-DC4D34E75C53}" type="parTrans" cxnId="{354EAFB0-0E61-4051-9AAE-2749DFC9DD8A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A3E68D68-582F-4099-844F-7FAF9E264E08}" type="sibTrans" cxnId="{354EAFB0-0E61-4051-9AAE-2749DFC9DD8A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899FC28F-E478-4A6D-9535-EEA0C341725D}">
      <dgm:prSet phldrT="[텍스트]" custT="1"/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pPr latinLnBrk="1">
            <a:lnSpc>
              <a:spcPct val="70000"/>
            </a:lnSpc>
          </a:pPr>
          <a:r>
            <a:rPr lang="en-US" altLang="ko-KR" sz="1800" b="0" dirty="0" smtClean="0">
              <a:latin typeface="Arial" pitchFamily="34" charset="0"/>
              <a:ea typeface="나눔바른고딕" pitchFamily="50" charset="-127"/>
              <a:cs typeface="Arial" pitchFamily="34" charset="0"/>
            </a:rPr>
            <a:t>Specifications open prior to bid notice </a:t>
          </a:r>
          <a:endParaRPr lang="ko-KR" altLang="en-US" sz="1800" b="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E0DB0D63-DE31-4234-BE32-5FEED938F1FC}" type="parTrans" cxnId="{C8B42207-EE33-4AE1-BF33-D46E1AA89997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AF918373-12EF-423F-AE3C-FAF89499837A}" type="sibTrans" cxnId="{C8B42207-EE33-4AE1-BF33-D46E1AA89997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232B0908-4837-45EA-BE6E-B430C6C16F34}">
      <dgm:prSet phldrT="[텍스트]" custT="1"/>
      <dgm:spPr>
        <a:solidFill>
          <a:schemeClr val="accent1">
            <a:lumMod val="20000"/>
            <a:lumOff val="80000"/>
            <a:alpha val="89804"/>
          </a:schemeClr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en-US" altLang="ko-KR" sz="1800" b="0" dirty="0" smtClean="0">
              <a:latin typeface="Arial" pitchFamily="34" charset="0"/>
              <a:ea typeface="나눔바른고딕" pitchFamily="50" charset="-127"/>
              <a:cs typeface="Arial" pitchFamily="34" charset="0"/>
            </a:rPr>
            <a:t>Bid data on KONEPS and other e-procurement systems provided </a:t>
          </a:r>
          <a:endParaRPr lang="ko-KR" altLang="en-US" sz="1800" b="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gm:t>
    </dgm:pt>
    <dgm:pt modelId="{58ADB3D8-C655-4A1E-837F-4135C275AF00}" type="parTrans" cxnId="{27D1BBC9-0A9E-4C6D-856B-3425B2FB70CF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087834DB-B298-46AC-A330-BA1F14456883}" type="sibTrans" cxnId="{27D1BBC9-0A9E-4C6D-856B-3425B2FB70CF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7AC98AC2-8067-41CC-870B-4DCA13B2D00A}" type="pres">
      <dgm:prSet presAssocID="{69DE862F-4004-478B-AAEB-7CFEE1B5C5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363F4D-FCF9-451E-A175-E8F881F15433}" type="pres">
      <dgm:prSet presAssocID="{21BFB162-1A2D-42EA-A56D-1C598302B2D3}" presName="linNode" presStyleCnt="0"/>
      <dgm:spPr/>
    </dgm:pt>
    <dgm:pt modelId="{9DC00B46-9934-40C0-A507-62E8C0F8A5E1}" type="pres">
      <dgm:prSet presAssocID="{21BFB162-1A2D-42EA-A56D-1C598302B2D3}" presName="parentText" presStyleLbl="node1" presStyleIdx="0" presStyleCnt="7" custScaleX="65598" custScaleY="76355" custLinFactNeighborX="150" custLinFactNeighborY="-676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B94B68E-E8B3-49A8-A647-F7F5F41018DC}" type="pres">
      <dgm:prSet presAssocID="{21BFB162-1A2D-42EA-A56D-1C598302B2D3}" presName="descendantText" presStyleLbl="alignAccFollowNode1" presStyleIdx="0" presStyleCnt="7" custScaleX="147192" custLinFactNeighborX="1000" custLinFactNeighborY="65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B282A5-7A35-412F-A3C0-55F241DB743F}" type="pres">
      <dgm:prSet presAssocID="{466BE19F-1D8C-474E-B60A-9F282873C078}" presName="sp" presStyleCnt="0"/>
      <dgm:spPr/>
    </dgm:pt>
    <dgm:pt modelId="{D2331166-171D-403E-B1AD-A405CE54C75B}" type="pres">
      <dgm:prSet presAssocID="{4611246C-C6AE-407D-9E6C-0F8486150FF3}" presName="linNode" presStyleCnt="0"/>
      <dgm:spPr/>
    </dgm:pt>
    <dgm:pt modelId="{100EDB2A-C7F2-4808-8432-BF74BDA59753}" type="pres">
      <dgm:prSet presAssocID="{4611246C-C6AE-407D-9E6C-0F8486150FF3}" presName="parentText" presStyleLbl="node1" presStyleIdx="1" presStyleCnt="7" custScaleX="65598" custScaleY="76355" custLinFactNeighborX="-66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C1BFE5-B4D9-46FC-93D6-938D576B2477}" type="pres">
      <dgm:prSet presAssocID="{4611246C-C6AE-407D-9E6C-0F8486150FF3}" presName="descendantText" presStyleLbl="alignAccFollowNode1" presStyleIdx="1" presStyleCnt="7" custScaleX="147192" custLinFactNeighborX="1000" custLinFactNeighborY="65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005B6D-7BDB-4664-88B4-0BD3760A9AA4}" type="pres">
      <dgm:prSet presAssocID="{B5FBED95-078D-43BC-A0B6-DD8E4BBB09BC}" presName="sp" presStyleCnt="0"/>
      <dgm:spPr/>
    </dgm:pt>
    <dgm:pt modelId="{73697FDC-28B5-4B54-BA6C-B37E053B2AD3}" type="pres">
      <dgm:prSet presAssocID="{9C98BD20-0711-4821-8877-F3527927A7CE}" presName="linNode" presStyleCnt="0"/>
      <dgm:spPr/>
    </dgm:pt>
    <dgm:pt modelId="{75C31A2A-27F3-46D9-BB5C-CA55D389C029}" type="pres">
      <dgm:prSet presAssocID="{9C98BD20-0711-4821-8877-F3527927A7CE}" presName="parentText" presStyleLbl="node1" presStyleIdx="2" presStyleCnt="7" custScaleX="65598" custScaleY="76355" custLinFactNeighborX="-66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84A84E-42C6-4FBA-A091-A6D931343F7B}" type="pres">
      <dgm:prSet presAssocID="{9C98BD20-0711-4821-8877-F3527927A7CE}" presName="descendantText" presStyleLbl="alignAccFollowNode1" presStyleIdx="2" presStyleCnt="7" custScaleX="147192" custLinFactNeighborX="1000" custLinFactNeighborY="65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6ECCA6-A442-4E13-A6F8-06992378A615}" type="pres">
      <dgm:prSet presAssocID="{3C5332A7-8009-4EC7-A827-3D9B59DEFB8B}" presName="sp" presStyleCnt="0"/>
      <dgm:spPr/>
    </dgm:pt>
    <dgm:pt modelId="{D6C8993A-821F-41B9-AB3B-A179659BDEBB}" type="pres">
      <dgm:prSet presAssocID="{700E1D7D-1CBA-4783-8D4A-9629A347105B}" presName="linNode" presStyleCnt="0"/>
      <dgm:spPr/>
    </dgm:pt>
    <dgm:pt modelId="{A4282097-3B8F-401E-BBB8-8675F27068C5}" type="pres">
      <dgm:prSet presAssocID="{700E1D7D-1CBA-4783-8D4A-9629A347105B}" presName="parentText" presStyleLbl="node1" presStyleIdx="3" presStyleCnt="7" custScaleX="65598" custScaleY="76355" custLinFactNeighborX="-66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5B840F-2E1E-44AF-BF78-A714465758D0}" type="pres">
      <dgm:prSet presAssocID="{700E1D7D-1CBA-4783-8D4A-9629A347105B}" presName="descendantText" presStyleLbl="alignAccFollowNode1" presStyleIdx="3" presStyleCnt="7" custScaleX="147192" custLinFactNeighborX="-858" custLinFactNeighborY="531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C33D12-8AED-4999-A48F-CB4804596D92}" type="pres">
      <dgm:prSet presAssocID="{9AF89FE5-63D4-4E8D-A3F6-B92C90C42045}" presName="sp" presStyleCnt="0"/>
      <dgm:spPr/>
    </dgm:pt>
    <dgm:pt modelId="{4A75B342-8742-48C1-AD0E-7F49F82EB8A0}" type="pres">
      <dgm:prSet presAssocID="{1ED54892-D98B-48E3-BF43-7166370067B4}" presName="linNode" presStyleCnt="0"/>
      <dgm:spPr/>
    </dgm:pt>
    <dgm:pt modelId="{1AA599EF-C1BD-4E36-BABD-751F48A8C59A}" type="pres">
      <dgm:prSet presAssocID="{1ED54892-D98B-48E3-BF43-7166370067B4}" presName="parentText" presStyleLbl="node1" presStyleIdx="4" presStyleCnt="7" custScaleX="65598" custScaleY="76355" custLinFactNeighborX="-66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45509F-65F0-4EBC-883C-619EBD223772}" type="pres">
      <dgm:prSet presAssocID="{1ED54892-D98B-48E3-BF43-7166370067B4}" presName="descendantText" presStyleLbl="alignAccFollowNode1" presStyleIdx="4" presStyleCnt="7" custScaleX="147192" custLinFactNeighborX="1000" custLinFactNeighborY="65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6EC962-7B46-4BB2-AC04-A8C94C3F1122}" type="pres">
      <dgm:prSet presAssocID="{F4B94817-68C8-4D3B-A4A4-38D23EA43F8F}" presName="sp" presStyleCnt="0"/>
      <dgm:spPr/>
    </dgm:pt>
    <dgm:pt modelId="{AF9FBC5B-2DFB-43C6-BBBE-27BCDD16C142}" type="pres">
      <dgm:prSet presAssocID="{E0BC24BF-6410-4083-A526-086DA90F992E}" presName="linNode" presStyleCnt="0"/>
      <dgm:spPr/>
    </dgm:pt>
    <dgm:pt modelId="{78E9D1DD-39DF-4656-8689-AFF4B05C2355}" type="pres">
      <dgm:prSet presAssocID="{E0BC24BF-6410-4083-A526-086DA90F992E}" presName="parentText" presStyleLbl="node1" presStyleIdx="5" presStyleCnt="7" custScaleX="65598" custScaleY="76355" custLinFactNeighborX="-66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8CF31F-708C-4924-BE52-83EDF05ED7C8}" type="pres">
      <dgm:prSet presAssocID="{E0BC24BF-6410-4083-A526-086DA90F992E}" presName="descendantText" presStyleLbl="alignAccFollowNode1" presStyleIdx="5" presStyleCnt="7" custScaleX="147192" custLinFactNeighborX="1000" custLinFactNeighborY="65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C08FBC-75EF-46AE-9D82-E1895858E9A8}" type="pres">
      <dgm:prSet presAssocID="{EF80AECA-8298-4ACC-9057-24551EF50F66}" presName="sp" presStyleCnt="0"/>
      <dgm:spPr/>
    </dgm:pt>
    <dgm:pt modelId="{38F91B2F-809D-49FD-960A-0DA3A66DC7E8}" type="pres">
      <dgm:prSet presAssocID="{E2E13FEA-D5D2-4273-AC0C-5A82B2A97FE0}" presName="linNode" presStyleCnt="0"/>
      <dgm:spPr/>
    </dgm:pt>
    <dgm:pt modelId="{745E92D6-662F-43D5-B82B-6B6535C21BFE}" type="pres">
      <dgm:prSet presAssocID="{E2E13FEA-D5D2-4273-AC0C-5A82B2A97FE0}" presName="parentText" presStyleLbl="node1" presStyleIdx="6" presStyleCnt="7" custScaleX="65598" custScaleY="76355" custLinFactNeighborX="-66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5E7834-DA3B-4BE3-B9FC-338137E38D95}" type="pres">
      <dgm:prSet presAssocID="{E2E13FEA-D5D2-4273-AC0C-5A82B2A97FE0}" presName="descendantText" presStyleLbl="alignAccFollowNode1" presStyleIdx="6" presStyleCnt="7" custScaleX="147192" custLinFactNeighborX="1000" custLinFactNeighborY="65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446FFDB-735B-48F3-ACCD-B8FC9F20DD3D}" type="presOf" srcId="{9C98BD20-0711-4821-8877-F3527927A7CE}" destId="{75C31A2A-27F3-46D9-BB5C-CA55D389C029}" srcOrd="0" destOrd="0" presId="urn:microsoft.com/office/officeart/2005/8/layout/vList5"/>
    <dgm:cxn modelId="{354EAFB0-0E61-4051-9AAE-2749DFC9DD8A}" srcId="{E2E13FEA-D5D2-4273-AC0C-5A82B2A97FE0}" destId="{DD283232-D67A-41CB-B541-9873565706FA}" srcOrd="0" destOrd="0" parTransId="{04510799-34F3-416B-AC47-DC4D34E75C53}" sibTransId="{A3E68D68-582F-4099-844F-7FAF9E264E08}"/>
    <dgm:cxn modelId="{B7C9D7CF-3C86-4F07-B6BB-1056BD4A0CC7}" type="presOf" srcId="{21BFB162-1A2D-42EA-A56D-1C598302B2D3}" destId="{9DC00B46-9934-40C0-A507-62E8C0F8A5E1}" srcOrd="0" destOrd="0" presId="urn:microsoft.com/office/officeart/2005/8/layout/vList5"/>
    <dgm:cxn modelId="{D3340B3F-B514-4C10-8124-BE3FE2FD1C48}" type="presOf" srcId="{8C1703AE-8ED7-48E1-A9FC-FDB68272DE0B}" destId="{718CF31F-708C-4924-BE52-83EDF05ED7C8}" srcOrd="0" destOrd="0" presId="urn:microsoft.com/office/officeart/2005/8/layout/vList5"/>
    <dgm:cxn modelId="{4D4B88C0-572F-46D9-B266-EABBA2901367}" type="presOf" srcId="{E2E13FEA-D5D2-4273-AC0C-5A82B2A97FE0}" destId="{745E92D6-662F-43D5-B82B-6B6535C21BFE}" srcOrd="0" destOrd="0" presId="urn:microsoft.com/office/officeart/2005/8/layout/vList5"/>
    <dgm:cxn modelId="{636306B0-AD4B-4EC3-B5BE-5EBA680100B2}" srcId="{E0BC24BF-6410-4083-A526-086DA90F992E}" destId="{8C1703AE-8ED7-48E1-A9FC-FDB68272DE0B}" srcOrd="0" destOrd="0" parTransId="{635C6833-7729-44D1-8EC9-4C3D43E9222B}" sibTransId="{D3805AA7-0A6F-49CB-B2CD-43F146EF3A4A}"/>
    <dgm:cxn modelId="{10426E32-EED5-48EE-80E7-8E4F6DFCFAB2}" type="presOf" srcId="{700E1D7D-1CBA-4783-8D4A-9629A347105B}" destId="{A4282097-3B8F-401E-BBB8-8675F27068C5}" srcOrd="0" destOrd="0" presId="urn:microsoft.com/office/officeart/2005/8/layout/vList5"/>
    <dgm:cxn modelId="{3A883F40-0478-4FBE-8B32-3B8EB0564507}" type="presOf" srcId="{1ED54892-D98B-48E3-BF43-7166370067B4}" destId="{1AA599EF-C1BD-4E36-BABD-751F48A8C59A}" srcOrd="0" destOrd="0" presId="urn:microsoft.com/office/officeart/2005/8/layout/vList5"/>
    <dgm:cxn modelId="{813A4410-FA1E-4A1F-B712-5D5218BB64AC}" srcId="{4611246C-C6AE-407D-9E6C-0F8486150FF3}" destId="{EDBC73D9-C904-4005-A960-545319BB23EC}" srcOrd="0" destOrd="0" parTransId="{9F519BFD-C589-41F4-9C79-8AA445E9579C}" sibTransId="{109963BE-F2A9-4ACD-9213-F86F633CF7F8}"/>
    <dgm:cxn modelId="{43D787BD-0742-4B51-A7D8-6EF404CC3BA9}" type="presOf" srcId="{6CF3205D-B5D8-4003-A293-652F3B1DB713}" destId="{7B94B68E-E8B3-49A8-A647-F7F5F41018DC}" srcOrd="0" destOrd="0" presId="urn:microsoft.com/office/officeart/2005/8/layout/vList5"/>
    <dgm:cxn modelId="{DB5FB2FB-55ED-40A2-826B-982276010535}" type="presOf" srcId="{69DE862F-4004-478B-AAEB-7CFEE1B5C5C3}" destId="{7AC98AC2-8067-41CC-870B-4DCA13B2D00A}" srcOrd="0" destOrd="0" presId="urn:microsoft.com/office/officeart/2005/8/layout/vList5"/>
    <dgm:cxn modelId="{2CA1E046-8149-4AA0-ADFE-95AE5809CB32}" srcId="{69DE862F-4004-478B-AAEB-7CFEE1B5C5C3}" destId="{E0BC24BF-6410-4083-A526-086DA90F992E}" srcOrd="5" destOrd="0" parTransId="{C12B50D9-1FB1-4AB5-95A5-2E183CD773F6}" sibTransId="{EF80AECA-8298-4ACC-9057-24551EF50F66}"/>
    <dgm:cxn modelId="{535FBCC5-B7C0-4A47-A863-623DA99A69AE}" srcId="{69DE862F-4004-478B-AAEB-7CFEE1B5C5C3}" destId="{700E1D7D-1CBA-4783-8D4A-9629A347105B}" srcOrd="3" destOrd="0" parTransId="{03B19703-6720-4B78-9DBA-86187F69A62E}" sibTransId="{9AF89FE5-63D4-4E8D-A3F6-B92C90C42045}"/>
    <dgm:cxn modelId="{AA4A4340-2576-43D2-9066-ED2A87062FCE}" srcId="{69DE862F-4004-478B-AAEB-7CFEE1B5C5C3}" destId="{9C98BD20-0711-4821-8877-F3527927A7CE}" srcOrd="2" destOrd="0" parTransId="{A2F17B5D-54BD-4595-B1E2-57BD8A736716}" sibTransId="{3C5332A7-8009-4EC7-A827-3D9B59DEFB8B}"/>
    <dgm:cxn modelId="{4667D80B-DBD2-4787-A58F-EEFAE145D53C}" type="presOf" srcId="{EDBC73D9-C904-4005-A960-545319BB23EC}" destId="{21C1BFE5-B4D9-46FC-93D6-938D576B2477}" srcOrd="0" destOrd="0" presId="urn:microsoft.com/office/officeart/2005/8/layout/vList5"/>
    <dgm:cxn modelId="{C3A532D3-E0F7-4930-BA64-8B5BA6391E7A}" srcId="{69DE862F-4004-478B-AAEB-7CFEE1B5C5C3}" destId="{E2E13FEA-D5D2-4273-AC0C-5A82B2A97FE0}" srcOrd="6" destOrd="0" parTransId="{5EB2107F-DD1E-4D5D-9E61-716C74852705}" sibTransId="{DA4D98EB-0BC4-4B44-B866-46C40B617607}"/>
    <dgm:cxn modelId="{755F3A3E-F1BB-42F8-B807-9C312B08EDE8}" type="presOf" srcId="{899FC28F-E478-4A6D-9535-EEA0C341725D}" destId="{3F5B840F-2E1E-44AF-BF78-A714465758D0}" srcOrd="0" destOrd="0" presId="urn:microsoft.com/office/officeart/2005/8/layout/vList5"/>
    <dgm:cxn modelId="{F33FB085-67DB-4744-B5C9-EA618C4DBC29}" srcId="{69DE862F-4004-478B-AAEB-7CFEE1B5C5C3}" destId="{4611246C-C6AE-407D-9E6C-0F8486150FF3}" srcOrd="1" destOrd="0" parTransId="{FC7558E5-0E5D-4AF2-8B4C-1BC239830F9D}" sibTransId="{B5FBED95-078D-43BC-A0B6-DD8E4BBB09BC}"/>
    <dgm:cxn modelId="{A1114103-17EE-4603-956D-C3F973C4AF76}" srcId="{21BFB162-1A2D-42EA-A56D-1C598302B2D3}" destId="{6CF3205D-B5D8-4003-A293-652F3B1DB713}" srcOrd="0" destOrd="0" parTransId="{A924264E-4015-4205-BED6-262EAFA0D88D}" sibTransId="{C31396BA-6FFE-4C8F-8ABC-CA118A8BB29F}"/>
    <dgm:cxn modelId="{C8B42207-EE33-4AE1-BF33-D46E1AA89997}" srcId="{700E1D7D-1CBA-4783-8D4A-9629A347105B}" destId="{899FC28F-E478-4A6D-9535-EEA0C341725D}" srcOrd="0" destOrd="0" parTransId="{E0DB0D63-DE31-4234-BE32-5FEED938F1FC}" sibTransId="{AF918373-12EF-423F-AE3C-FAF89499837A}"/>
    <dgm:cxn modelId="{87F8C68F-3CF7-4C9B-8399-19564191523F}" type="presOf" srcId="{DD283232-D67A-41CB-B541-9873565706FA}" destId="{E35E7834-DA3B-4BE3-B9FC-338137E38D95}" srcOrd="0" destOrd="0" presId="urn:microsoft.com/office/officeart/2005/8/layout/vList5"/>
    <dgm:cxn modelId="{4203D608-CFF4-423F-B5FC-90E281FD21E2}" srcId="{69DE862F-4004-478B-AAEB-7CFEE1B5C5C3}" destId="{1ED54892-D98B-48E3-BF43-7166370067B4}" srcOrd="4" destOrd="0" parTransId="{8CFB2874-FB95-463B-BC08-10552C2C6DA2}" sibTransId="{F4B94817-68C8-4D3B-A4A4-38D23EA43F8F}"/>
    <dgm:cxn modelId="{437B94E3-0919-4624-842F-C3584D2BEFA9}" type="presOf" srcId="{E0BC24BF-6410-4083-A526-086DA90F992E}" destId="{78E9D1DD-39DF-4656-8689-AFF4B05C2355}" srcOrd="0" destOrd="0" presId="urn:microsoft.com/office/officeart/2005/8/layout/vList5"/>
    <dgm:cxn modelId="{27D1BBC9-0A9E-4C6D-856B-3425B2FB70CF}" srcId="{1ED54892-D98B-48E3-BF43-7166370067B4}" destId="{232B0908-4837-45EA-BE6E-B430C6C16F34}" srcOrd="0" destOrd="0" parTransId="{58ADB3D8-C655-4A1E-837F-4135C275AF00}" sibTransId="{087834DB-B298-46AC-A330-BA1F14456883}"/>
    <dgm:cxn modelId="{7377A851-BCEE-4DD1-A43F-092CDD66EF08}" srcId="{69DE862F-4004-478B-AAEB-7CFEE1B5C5C3}" destId="{21BFB162-1A2D-42EA-A56D-1C598302B2D3}" srcOrd="0" destOrd="0" parTransId="{D5FE587A-2E19-4A75-885B-0BA76B818434}" sibTransId="{466BE19F-1D8C-474E-B60A-9F282873C078}"/>
    <dgm:cxn modelId="{E2DDBF11-7C1D-481A-81AD-93CCA430D42D}" type="presOf" srcId="{82972D2C-BD38-45A4-8C39-97866A82E33E}" destId="{7684A84E-42C6-4FBA-A091-A6D931343F7B}" srcOrd="0" destOrd="0" presId="urn:microsoft.com/office/officeart/2005/8/layout/vList5"/>
    <dgm:cxn modelId="{DCA80549-E97E-4A1E-BFC2-5CF9EAFD061A}" type="presOf" srcId="{232B0908-4837-45EA-BE6E-B430C6C16F34}" destId="{4645509F-65F0-4EBC-883C-619EBD223772}" srcOrd="0" destOrd="0" presId="urn:microsoft.com/office/officeart/2005/8/layout/vList5"/>
    <dgm:cxn modelId="{FB2D556D-1243-45DA-941F-7437398F205C}" srcId="{9C98BD20-0711-4821-8877-F3527927A7CE}" destId="{82972D2C-BD38-45A4-8C39-97866A82E33E}" srcOrd="0" destOrd="0" parTransId="{2511C30D-C0A2-4EED-8736-7981E4257F00}" sibTransId="{566E45B6-84B1-4B12-9CAF-AAD05EF458E0}"/>
    <dgm:cxn modelId="{AAC18064-CCAD-4F5C-89E5-761A5DD4BE1F}" type="presOf" srcId="{4611246C-C6AE-407D-9E6C-0F8486150FF3}" destId="{100EDB2A-C7F2-4808-8432-BF74BDA59753}" srcOrd="0" destOrd="0" presId="urn:microsoft.com/office/officeart/2005/8/layout/vList5"/>
    <dgm:cxn modelId="{737A70D4-33BF-41F6-8D91-FCE3C0A1D774}" type="presParOf" srcId="{7AC98AC2-8067-41CC-870B-4DCA13B2D00A}" destId="{DC363F4D-FCF9-451E-A175-E8F881F15433}" srcOrd="0" destOrd="0" presId="urn:microsoft.com/office/officeart/2005/8/layout/vList5"/>
    <dgm:cxn modelId="{8A1E5D08-30BE-46FA-8ED8-8091E9A933F2}" type="presParOf" srcId="{DC363F4D-FCF9-451E-A175-E8F881F15433}" destId="{9DC00B46-9934-40C0-A507-62E8C0F8A5E1}" srcOrd="0" destOrd="0" presId="urn:microsoft.com/office/officeart/2005/8/layout/vList5"/>
    <dgm:cxn modelId="{4A9BD9D0-BAFB-4DEF-8B35-7014E82DFF3D}" type="presParOf" srcId="{DC363F4D-FCF9-451E-A175-E8F881F15433}" destId="{7B94B68E-E8B3-49A8-A647-F7F5F41018DC}" srcOrd="1" destOrd="0" presId="urn:microsoft.com/office/officeart/2005/8/layout/vList5"/>
    <dgm:cxn modelId="{769F6178-1429-4B34-BE80-DDF8F2D91442}" type="presParOf" srcId="{7AC98AC2-8067-41CC-870B-4DCA13B2D00A}" destId="{16B282A5-7A35-412F-A3C0-55F241DB743F}" srcOrd="1" destOrd="0" presId="urn:microsoft.com/office/officeart/2005/8/layout/vList5"/>
    <dgm:cxn modelId="{EB9032C0-45E6-4396-BBEE-9865D27F7397}" type="presParOf" srcId="{7AC98AC2-8067-41CC-870B-4DCA13B2D00A}" destId="{D2331166-171D-403E-B1AD-A405CE54C75B}" srcOrd="2" destOrd="0" presId="urn:microsoft.com/office/officeart/2005/8/layout/vList5"/>
    <dgm:cxn modelId="{5B0CBF6D-86A8-497E-BD7C-B7D310EBF011}" type="presParOf" srcId="{D2331166-171D-403E-B1AD-A405CE54C75B}" destId="{100EDB2A-C7F2-4808-8432-BF74BDA59753}" srcOrd="0" destOrd="0" presId="urn:microsoft.com/office/officeart/2005/8/layout/vList5"/>
    <dgm:cxn modelId="{A4493801-FF55-4229-91D7-F09728E10A10}" type="presParOf" srcId="{D2331166-171D-403E-B1AD-A405CE54C75B}" destId="{21C1BFE5-B4D9-46FC-93D6-938D576B2477}" srcOrd="1" destOrd="0" presId="urn:microsoft.com/office/officeart/2005/8/layout/vList5"/>
    <dgm:cxn modelId="{DF004E1C-47A1-4C66-8531-6A6FD0872E45}" type="presParOf" srcId="{7AC98AC2-8067-41CC-870B-4DCA13B2D00A}" destId="{BA005B6D-7BDB-4664-88B4-0BD3760A9AA4}" srcOrd="3" destOrd="0" presId="urn:microsoft.com/office/officeart/2005/8/layout/vList5"/>
    <dgm:cxn modelId="{E3B3B5C3-7375-4C0D-8590-E0A2695FDFF8}" type="presParOf" srcId="{7AC98AC2-8067-41CC-870B-4DCA13B2D00A}" destId="{73697FDC-28B5-4B54-BA6C-B37E053B2AD3}" srcOrd="4" destOrd="0" presId="urn:microsoft.com/office/officeart/2005/8/layout/vList5"/>
    <dgm:cxn modelId="{AFE6EF6B-2E6F-4D05-ABC0-97408C7F35A8}" type="presParOf" srcId="{73697FDC-28B5-4B54-BA6C-B37E053B2AD3}" destId="{75C31A2A-27F3-46D9-BB5C-CA55D389C029}" srcOrd="0" destOrd="0" presId="urn:microsoft.com/office/officeart/2005/8/layout/vList5"/>
    <dgm:cxn modelId="{9A5A6FB7-3A31-4AC5-AF13-947AD34AB947}" type="presParOf" srcId="{73697FDC-28B5-4B54-BA6C-B37E053B2AD3}" destId="{7684A84E-42C6-4FBA-A091-A6D931343F7B}" srcOrd="1" destOrd="0" presId="urn:microsoft.com/office/officeart/2005/8/layout/vList5"/>
    <dgm:cxn modelId="{8590CC92-45C0-46F5-9C1A-66B6F06BA546}" type="presParOf" srcId="{7AC98AC2-8067-41CC-870B-4DCA13B2D00A}" destId="{F26ECCA6-A442-4E13-A6F8-06992378A615}" srcOrd="5" destOrd="0" presId="urn:microsoft.com/office/officeart/2005/8/layout/vList5"/>
    <dgm:cxn modelId="{EA4A0BC2-ADB4-49E7-ABB4-22B8DA67975D}" type="presParOf" srcId="{7AC98AC2-8067-41CC-870B-4DCA13B2D00A}" destId="{D6C8993A-821F-41B9-AB3B-A179659BDEBB}" srcOrd="6" destOrd="0" presId="urn:microsoft.com/office/officeart/2005/8/layout/vList5"/>
    <dgm:cxn modelId="{E5C8604F-3790-454A-B564-E4B7C2976F11}" type="presParOf" srcId="{D6C8993A-821F-41B9-AB3B-A179659BDEBB}" destId="{A4282097-3B8F-401E-BBB8-8675F27068C5}" srcOrd="0" destOrd="0" presId="urn:microsoft.com/office/officeart/2005/8/layout/vList5"/>
    <dgm:cxn modelId="{2078F0A7-5253-4BC5-930D-A5557319E7B4}" type="presParOf" srcId="{D6C8993A-821F-41B9-AB3B-A179659BDEBB}" destId="{3F5B840F-2E1E-44AF-BF78-A714465758D0}" srcOrd="1" destOrd="0" presId="urn:microsoft.com/office/officeart/2005/8/layout/vList5"/>
    <dgm:cxn modelId="{F23C3050-8D6D-4450-B4A7-F7BBA5B47E76}" type="presParOf" srcId="{7AC98AC2-8067-41CC-870B-4DCA13B2D00A}" destId="{E6C33D12-8AED-4999-A48F-CB4804596D92}" srcOrd="7" destOrd="0" presId="urn:microsoft.com/office/officeart/2005/8/layout/vList5"/>
    <dgm:cxn modelId="{1A0F8782-8458-4CD5-B7F5-C391AE7C63DE}" type="presParOf" srcId="{7AC98AC2-8067-41CC-870B-4DCA13B2D00A}" destId="{4A75B342-8742-48C1-AD0E-7F49F82EB8A0}" srcOrd="8" destOrd="0" presId="urn:microsoft.com/office/officeart/2005/8/layout/vList5"/>
    <dgm:cxn modelId="{79A80CC2-D22B-4728-875E-FAEA6311EDB4}" type="presParOf" srcId="{4A75B342-8742-48C1-AD0E-7F49F82EB8A0}" destId="{1AA599EF-C1BD-4E36-BABD-751F48A8C59A}" srcOrd="0" destOrd="0" presId="urn:microsoft.com/office/officeart/2005/8/layout/vList5"/>
    <dgm:cxn modelId="{EB175485-A814-4F95-A1F1-AA61319D6BB2}" type="presParOf" srcId="{4A75B342-8742-48C1-AD0E-7F49F82EB8A0}" destId="{4645509F-65F0-4EBC-883C-619EBD223772}" srcOrd="1" destOrd="0" presId="urn:microsoft.com/office/officeart/2005/8/layout/vList5"/>
    <dgm:cxn modelId="{C8FE3275-C549-4F6C-964B-FE78A1B69B02}" type="presParOf" srcId="{7AC98AC2-8067-41CC-870B-4DCA13B2D00A}" destId="{A56EC962-7B46-4BB2-AC04-A8C94C3F1122}" srcOrd="9" destOrd="0" presId="urn:microsoft.com/office/officeart/2005/8/layout/vList5"/>
    <dgm:cxn modelId="{D8CB0378-4AB0-4151-B547-5B44C160BEFB}" type="presParOf" srcId="{7AC98AC2-8067-41CC-870B-4DCA13B2D00A}" destId="{AF9FBC5B-2DFB-43C6-BBBE-27BCDD16C142}" srcOrd="10" destOrd="0" presId="urn:microsoft.com/office/officeart/2005/8/layout/vList5"/>
    <dgm:cxn modelId="{9DAEDD2D-21C6-441E-9CA8-4D430448BAC5}" type="presParOf" srcId="{AF9FBC5B-2DFB-43C6-BBBE-27BCDD16C142}" destId="{78E9D1DD-39DF-4656-8689-AFF4B05C2355}" srcOrd="0" destOrd="0" presId="urn:microsoft.com/office/officeart/2005/8/layout/vList5"/>
    <dgm:cxn modelId="{3E82D17A-ECF5-4B51-ABC8-FEE2A6F6A860}" type="presParOf" srcId="{AF9FBC5B-2DFB-43C6-BBBE-27BCDD16C142}" destId="{718CF31F-708C-4924-BE52-83EDF05ED7C8}" srcOrd="1" destOrd="0" presId="urn:microsoft.com/office/officeart/2005/8/layout/vList5"/>
    <dgm:cxn modelId="{869565D7-8EB8-48B6-B73F-CECBEEE43492}" type="presParOf" srcId="{7AC98AC2-8067-41CC-870B-4DCA13B2D00A}" destId="{D1C08FBC-75EF-46AE-9D82-E1895858E9A8}" srcOrd="11" destOrd="0" presId="urn:microsoft.com/office/officeart/2005/8/layout/vList5"/>
    <dgm:cxn modelId="{78C57172-0FCD-4FBC-A020-DDF46BBAB71C}" type="presParOf" srcId="{7AC98AC2-8067-41CC-870B-4DCA13B2D00A}" destId="{38F91B2F-809D-49FD-960A-0DA3A66DC7E8}" srcOrd="12" destOrd="0" presId="urn:microsoft.com/office/officeart/2005/8/layout/vList5"/>
    <dgm:cxn modelId="{D295F01C-9D02-400C-BDAA-9279C8CC7C10}" type="presParOf" srcId="{38F91B2F-809D-49FD-960A-0DA3A66DC7E8}" destId="{745E92D6-662F-43D5-B82B-6B6535C21BFE}" srcOrd="0" destOrd="0" presId="urn:microsoft.com/office/officeart/2005/8/layout/vList5"/>
    <dgm:cxn modelId="{642C104B-8B2B-4F8E-954A-AD122E91F0D2}" type="presParOf" srcId="{38F91B2F-809D-49FD-960A-0DA3A66DC7E8}" destId="{E35E7834-DA3B-4BE3-B9FC-338137E38D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4B68E-E8B3-49A8-A647-F7F5F41018DC}">
      <dsp:nvSpPr>
        <dsp:cNvPr id="0" name=""/>
        <dsp:cNvSpPr/>
      </dsp:nvSpPr>
      <dsp:spPr>
        <a:xfrm rot="5400000">
          <a:off x="4648251" y="-2966326"/>
          <a:ext cx="551942" cy="6557926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0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Quotations, price requests are made to PPS by public entities and request status is revealed</a:t>
          </a:r>
          <a:endParaRPr lang="ko-KR" altLang="en-US" sz="1800" b="0" kern="120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sp:txBody>
      <dsp:txXfrm rot="-5400000">
        <a:off x="1645259" y="63610"/>
        <a:ext cx="6530982" cy="498054"/>
      </dsp:txXfrm>
    </dsp:sp>
    <dsp:sp modelId="{9DC00B46-9934-40C0-A507-62E8C0F8A5E1}">
      <dsp:nvSpPr>
        <dsp:cNvPr id="0" name=""/>
        <dsp:cNvSpPr/>
      </dsp:nvSpPr>
      <dsp:spPr>
        <a:xfrm>
          <a:off x="7324" y="0"/>
          <a:ext cx="1643976" cy="526794"/>
        </a:xfrm>
        <a:prstGeom prst="roundRect">
          <a:avLst/>
        </a:prstGeom>
        <a:solidFill>
          <a:srgbClr val="B0F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00800" rIns="53340" bIns="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Quotation Request Status</a:t>
          </a:r>
        </a:p>
      </dsp:txBody>
      <dsp:txXfrm>
        <a:off x="33040" y="25716"/>
        <a:ext cx="1592544" cy="475362"/>
      </dsp:txXfrm>
    </dsp:sp>
    <dsp:sp modelId="{21C1BFE5-B4D9-46FC-93D6-938D576B2477}">
      <dsp:nvSpPr>
        <dsp:cNvPr id="0" name=""/>
        <dsp:cNvSpPr/>
      </dsp:nvSpPr>
      <dsp:spPr>
        <a:xfrm rot="5400000">
          <a:off x="4648251" y="-2379887"/>
          <a:ext cx="551942" cy="6557926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0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Status of procurement request entrusted to PPS is revealed </a:t>
          </a:r>
          <a:endParaRPr lang="ko-KR" altLang="en-US" sz="1800" b="0" kern="120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sp:txBody>
      <dsp:txXfrm rot="-5400000">
        <a:off x="1645259" y="650049"/>
        <a:ext cx="6530982" cy="498054"/>
      </dsp:txXfrm>
    </dsp:sp>
    <dsp:sp modelId="{100EDB2A-C7F2-4808-8432-BF74BDA59753}">
      <dsp:nvSpPr>
        <dsp:cNvPr id="0" name=""/>
        <dsp:cNvSpPr/>
      </dsp:nvSpPr>
      <dsp:spPr>
        <a:xfrm>
          <a:off x="0" y="599708"/>
          <a:ext cx="1643976" cy="526794"/>
        </a:xfrm>
        <a:prstGeom prst="roundRect">
          <a:avLst/>
        </a:prstGeom>
        <a:solidFill>
          <a:srgbClr val="B0F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00800" rIns="53340" bIns="2667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Procurement Request Status</a:t>
          </a:r>
        </a:p>
      </dsp:txBody>
      <dsp:txXfrm>
        <a:off x="25716" y="625424"/>
        <a:ext cx="1592544" cy="475362"/>
      </dsp:txXfrm>
    </dsp:sp>
    <dsp:sp modelId="{7684A84E-42C6-4FBA-A091-A6D931343F7B}">
      <dsp:nvSpPr>
        <dsp:cNvPr id="0" name=""/>
        <dsp:cNvSpPr/>
      </dsp:nvSpPr>
      <dsp:spPr>
        <a:xfrm rot="5400000">
          <a:off x="4648251" y="-1793448"/>
          <a:ext cx="551942" cy="6557926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0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Procurement Plan revealed by public entities prior to bid notice</a:t>
          </a:r>
          <a:endParaRPr lang="ko-KR" altLang="en-US" sz="1800" b="0" kern="120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sp:txBody>
      <dsp:txXfrm rot="-5400000">
        <a:off x="1645259" y="1236488"/>
        <a:ext cx="6530982" cy="498054"/>
      </dsp:txXfrm>
    </dsp:sp>
    <dsp:sp modelId="{75C31A2A-27F3-46D9-BB5C-CA55D389C029}">
      <dsp:nvSpPr>
        <dsp:cNvPr id="0" name=""/>
        <dsp:cNvSpPr/>
      </dsp:nvSpPr>
      <dsp:spPr>
        <a:xfrm>
          <a:off x="0" y="1186147"/>
          <a:ext cx="1643976" cy="526794"/>
        </a:xfrm>
        <a:prstGeom prst="roundRect">
          <a:avLst/>
        </a:prstGeom>
        <a:solidFill>
          <a:srgbClr val="B0F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100800" rIns="60960" bIns="0" numCol="1" spcCol="1270" anchor="ctr" anchorCtr="0">
          <a:noAutofit/>
        </a:bodyPr>
        <a:lstStyle/>
        <a:p>
          <a:pPr lvl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Procurement Plan</a:t>
          </a:r>
        </a:p>
      </dsp:txBody>
      <dsp:txXfrm>
        <a:off x="25716" y="1211863"/>
        <a:ext cx="1592544" cy="475362"/>
      </dsp:txXfrm>
    </dsp:sp>
    <dsp:sp modelId="{3F5B840F-2E1E-44AF-BF78-A714465758D0}">
      <dsp:nvSpPr>
        <dsp:cNvPr id="0" name=""/>
        <dsp:cNvSpPr/>
      </dsp:nvSpPr>
      <dsp:spPr>
        <a:xfrm rot="5400000">
          <a:off x="4626107" y="-1213622"/>
          <a:ext cx="551942" cy="6557926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0" kern="1200" dirty="0" smtClean="0">
              <a:latin typeface="Arial" pitchFamily="34" charset="0"/>
              <a:ea typeface="나눔바른고딕" pitchFamily="50" charset="-127"/>
              <a:cs typeface="Arial" pitchFamily="34" charset="0"/>
            </a:rPr>
            <a:t>Specifications open prior to bid notice </a:t>
          </a:r>
          <a:endParaRPr lang="ko-KR" altLang="en-US" sz="1800" b="0" kern="120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sp:txBody>
      <dsp:txXfrm rot="-5400000">
        <a:off x="1623115" y="1816314"/>
        <a:ext cx="6530982" cy="498054"/>
      </dsp:txXfrm>
    </dsp:sp>
    <dsp:sp modelId="{A4282097-3B8F-401E-BBB8-8675F27068C5}">
      <dsp:nvSpPr>
        <dsp:cNvPr id="0" name=""/>
        <dsp:cNvSpPr/>
      </dsp:nvSpPr>
      <dsp:spPr>
        <a:xfrm>
          <a:off x="0" y="1772585"/>
          <a:ext cx="1643976" cy="526794"/>
        </a:xfrm>
        <a:prstGeom prst="roundRect">
          <a:avLst/>
        </a:prstGeom>
        <a:solidFill>
          <a:srgbClr val="B0F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100800" rIns="60960" bIns="0" numCol="1" spcCol="1270" anchor="ctr" anchorCtr="0">
          <a:noAutofit/>
        </a:bodyPr>
        <a:lstStyle/>
        <a:p>
          <a:pPr lvl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Preliminary Tender Notice</a:t>
          </a:r>
          <a:endParaRPr lang="ko-KR" altLang="en-US" sz="1600" b="1" kern="1200" dirty="0">
            <a:solidFill>
              <a:schemeClr val="tx1"/>
            </a:solidFill>
            <a:latin typeface="Arial" pitchFamily="34" charset="0"/>
            <a:ea typeface="나눔바른고딕" pitchFamily="50" charset="-127"/>
            <a:cs typeface="Arial" pitchFamily="34" charset="0"/>
          </a:endParaRPr>
        </a:p>
      </dsp:txBody>
      <dsp:txXfrm>
        <a:off x="25716" y="1798301"/>
        <a:ext cx="1592544" cy="475362"/>
      </dsp:txXfrm>
    </dsp:sp>
    <dsp:sp modelId="{4645509F-65F0-4EBC-883C-619EBD223772}">
      <dsp:nvSpPr>
        <dsp:cNvPr id="0" name=""/>
        <dsp:cNvSpPr/>
      </dsp:nvSpPr>
      <dsp:spPr>
        <a:xfrm rot="5400000">
          <a:off x="4648251" y="-620571"/>
          <a:ext cx="551942" cy="6557926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0" kern="1200" dirty="0" smtClean="0">
              <a:latin typeface="Arial" pitchFamily="34" charset="0"/>
              <a:ea typeface="나눔바른고딕" pitchFamily="50" charset="-127"/>
              <a:cs typeface="Arial" pitchFamily="34" charset="0"/>
            </a:rPr>
            <a:t>Bid data on KONEPS and other e-procurement systems provided </a:t>
          </a:r>
          <a:endParaRPr lang="ko-KR" altLang="en-US" sz="1800" b="0" kern="120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sp:txBody>
      <dsp:txXfrm rot="-5400000">
        <a:off x="1645259" y="2409365"/>
        <a:ext cx="6530982" cy="498054"/>
      </dsp:txXfrm>
    </dsp:sp>
    <dsp:sp modelId="{1AA599EF-C1BD-4E36-BABD-751F48A8C59A}">
      <dsp:nvSpPr>
        <dsp:cNvPr id="0" name=""/>
        <dsp:cNvSpPr/>
      </dsp:nvSpPr>
      <dsp:spPr>
        <a:xfrm>
          <a:off x="0" y="2359024"/>
          <a:ext cx="1643976" cy="526794"/>
        </a:xfrm>
        <a:prstGeom prst="roundRect">
          <a:avLst/>
        </a:prstGeom>
        <a:solidFill>
          <a:srgbClr val="B0F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100800" rIns="60960" bIns="0" numCol="1" spcCol="1270" anchor="ctr" anchorCtr="0">
          <a:noAutofit/>
        </a:bodyPr>
        <a:lstStyle/>
        <a:p>
          <a:pPr lvl="0" algn="ctr" defTabSz="7112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Tender Notice</a:t>
          </a:r>
        </a:p>
      </dsp:txBody>
      <dsp:txXfrm>
        <a:off x="25716" y="2384740"/>
        <a:ext cx="1592544" cy="475362"/>
      </dsp:txXfrm>
    </dsp:sp>
    <dsp:sp modelId="{718CF31F-708C-4924-BE52-83EDF05ED7C8}">
      <dsp:nvSpPr>
        <dsp:cNvPr id="0" name=""/>
        <dsp:cNvSpPr/>
      </dsp:nvSpPr>
      <dsp:spPr>
        <a:xfrm rot="5400000">
          <a:off x="4648251" y="-34132"/>
          <a:ext cx="551942" cy="6557926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0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Bid result provided (Name of bidders, rank, bid price)</a:t>
          </a:r>
          <a:endParaRPr lang="ko-KR" altLang="en-US" sz="1800" b="0" kern="120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sp:txBody>
      <dsp:txXfrm rot="-5400000">
        <a:off x="1645259" y="2995804"/>
        <a:ext cx="6530982" cy="498054"/>
      </dsp:txXfrm>
    </dsp:sp>
    <dsp:sp modelId="{78E9D1DD-39DF-4656-8689-AFF4B05C2355}">
      <dsp:nvSpPr>
        <dsp:cNvPr id="0" name=""/>
        <dsp:cNvSpPr/>
      </dsp:nvSpPr>
      <dsp:spPr>
        <a:xfrm>
          <a:off x="0" y="2945463"/>
          <a:ext cx="1643976" cy="526794"/>
        </a:xfrm>
        <a:prstGeom prst="roundRect">
          <a:avLst/>
        </a:prstGeom>
        <a:solidFill>
          <a:srgbClr val="B0F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100800" rIns="60960" bIns="0" numCol="1" spcCol="1270" anchor="ctr" anchorCtr="0">
          <a:noAutofit/>
        </a:bodyPr>
        <a:lstStyle/>
        <a:p>
          <a:pPr lvl="0" algn="ctr" defTabSz="71120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Bid Results</a:t>
          </a:r>
          <a:endParaRPr lang="ko-KR" altLang="en-US" sz="1600" b="1" kern="1200" dirty="0">
            <a:solidFill>
              <a:schemeClr val="tx1"/>
            </a:solidFill>
            <a:latin typeface="Arial" pitchFamily="34" charset="0"/>
            <a:ea typeface="나눔바른고딕" pitchFamily="50" charset="-127"/>
            <a:cs typeface="Arial" pitchFamily="34" charset="0"/>
          </a:endParaRPr>
        </a:p>
      </dsp:txBody>
      <dsp:txXfrm>
        <a:off x="25716" y="2971179"/>
        <a:ext cx="1592544" cy="475362"/>
      </dsp:txXfrm>
    </dsp:sp>
    <dsp:sp modelId="{E35E7834-DA3B-4BE3-B9FC-338137E38D95}">
      <dsp:nvSpPr>
        <dsp:cNvPr id="0" name=""/>
        <dsp:cNvSpPr/>
      </dsp:nvSpPr>
      <dsp:spPr>
        <a:xfrm rot="5400000">
          <a:off x="4648251" y="517031"/>
          <a:ext cx="551942" cy="6557926"/>
        </a:xfrm>
        <a:prstGeom prst="round2SameRect">
          <a:avLst/>
        </a:prstGeom>
        <a:solidFill>
          <a:schemeClr val="accent1">
            <a:lumMod val="20000"/>
            <a:lumOff val="80000"/>
            <a:alpha val="89804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b="0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Contract data provided                                               (supplier, price, contract no., period of contract)  </a:t>
          </a:r>
          <a:endParaRPr lang="ko-KR" altLang="en-US" sz="1800" b="0" kern="120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sp:txBody>
      <dsp:txXfrm rot="-5400000">
        <a:off x="1645259" y="3546967"/>
        <a:ext cx="6530982" cy="498054"/>
      </dsp:txXfrm>
    </dsp:sp>
    <dsp:sp modelId="{745E92D6-662F-43D5-B82B-6B6535C21BFE}">
      <dsp:nvSpPr>
        <dsp:cNvPr id="0" name=""/>
        <dsp:cNvSpPr/>
      </dsp:nvSpPr>
      <dsp:spPr>
        <a:xfrm>
          <a:off x="0" y="3531901"/>
          <a:ext cx="1643976" cy="526794"/>
        </a:xfrm>
        <a:prstGeom prst="roundRect">
          <a:avLst/>
        </a:prstGeom>
        <a:solidFill>
          <a:srgbClr val="B0F3F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100800" rIns="60960" bIns="0" numCol="1" spcCol="1270" anchor="ctr" anchorCtr="0">
          <a:noAutofit/>
        </a:bodyPr>
        <a:lstStyle/>
        <a:p>
          <a:pPr lvl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solidFill>
                <a:schemeClr val="tx1"/>
              </a:solidFill>
              <a:latin typeface="Arial" pitchFamily="34" charset="0"/>
              <a:ea typeface="나눔바른고딕" pitchFamily="50" charset="-127"/>
              <a:cs typeface="Arial" pitchFamily="34" charset="0"/>
            </a:rPr>
            <a:t>Contract Status</a:t>
          </a:r>
          <a:endParaRPr lang="ko-KR" altLang="en-US" sz="1600" kern="1200" dirty="0">
            <a:latin typeface="Arial" pitchFamily="34" charset="0"/>
            <a:ea typeface="나눔바른고딕" pitchFamily="50" charset="-127"/>
            <a:cs typeface="Arial" pitchFamily="34" charset="0"/>
          </a:endParaRPr>
        </a:p>
      </dsp:txBody>
      <dsp:txXfrm>
        <a:off x="25716" y="3557617"/>
        <a:ext cx="1592544" cy="475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50529" cy="4975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3" y="6"/>
            <a:ext cx="2950529" cy="4975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C7C5A83B-DD56-4F5A-8F41-E721210E8298}" type="datetimeFigureOut">
              <a:rPr lang="ko-KR" altLang="en-US" smtClean="0"/>
              <a:pPr/>
              <a:t>2016-11-29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40226"/>
            <a:ext cx="2950529" cy="49752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3" y="9440226"/>
            <a:ext cx="2950529" cy="49752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051412F4-4B2E-408E-BEE5-5BD8B39AA7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247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50529" cy="4975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083" y="6"/>
            <a:ext cx="2950529" cy="49752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D9DEB01-1CCB-411D-B350-B24F18476291}" type="datetimeFigureOut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404" y="4720913"/>
            <a:ext cx="5446396" cy="4472940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226"/>
            <a:ext cx="2950529" cy="49752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083" y="9440226"/>
            <a:ext cx="2950529" cy="49752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506C9C-16A2-46FD-B9FD-18493BCC26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318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43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756A-D8FD-4356-B47B-8D9EC51C1BC1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9782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179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62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54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7A360-6770-40BB-871E-4E6CC67887F6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5453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288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72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318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218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2725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28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07A360-6770-40BB-871E-4E6CC67887F6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0198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630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02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436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522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38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079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710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904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970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13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 latinLnBrk="1"/>
            <a:endParaRPr lang="ko-KR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2D13C-90F4-44B7-9CF2-2C1152DE7AD7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5542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 dirty="0" smtClean="0"/>
              <a:t>감사합니다</a:t>
            </a:r>
            <a:r>
              <a:rPr lang="en-US" altLang="ko-KR" dirty="0" smtClean="0"/>
              <a:t>. </a:t>
            </a:r>
            <a:endParaRPr lang="ko-KR" altLang="en-US" dirty="0" smtClean="0"/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277868-6BCC-4F35-9BD9-CBD9CA6B267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8427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50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22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96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1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98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67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06C9C-16A2-46FD-B9FD-18493BCC265E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2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1FF7-2EA6-43C4-82C5-22629348489F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7E4E-9AF5-4217-9AAA-B70A58257F9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34C9-2D13-41B5-B21A-5183CF80DC68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088B-2176-45A3-BB7A-64C624E9535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72A2-3F46-4AF0-BBC3-FF16C9252BCB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3861-6FFF-4BB7-B65A-0FD9B385E7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목차.png"/>
          <p:cNvPicPr>
            <a:picLocks noChangeAspect="1"/>
          </p:cNvPicPr>
          <p:nvPr userDrawn="1"/>
        </p:nvPicPr>
        <p:blipFill>
          <a:blip r:embed="rId2" cstate="print"/>
          <a:srcRect b="-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마스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9006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CFA0-2224-46CB-B30E-99372B84EDA3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- </a:t>
            </a:r>
            <a:fld id="{167E7D56-5547-4FDF-B07B-1B68F6485621}" type="slidenum">
              <a:rPr lang="ko-KR" altLang="en-US"/>
              <a:pPr>
                <a:defRPr/>
              </a:pPr>
              <a:t>‹#›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D3306-615B-46B5-89AE-E1402CC1F858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F83C-0D65-4FD1-84D0-4C97A34EDEC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D779-24D0-4360-B534-BBE0A3921EC0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5353-DC97-4AAC-87A9-DE125174A03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18BE-E11D-43C7-9700-23EC2D978C69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D1F6-4BF7-448A-A740-74441F5730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7E41-5420-4A34-80C9-B61F270BDBC1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1759-DA03-40C2-BA26-91A5ABA657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F0DF-A01A-4E18-BBC6-C71A80509500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E9BA-DF3D-42F6-BCC9-BA58EED7AF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83D5-A903-476F-828C-0BA58A805157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5B4B3-F8B0-4D06-8FDE-35A1A48395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AFCF-D7A3-45F0-A7D4-D4BB7A44F697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0C76-4BF1-49B6-8C39-09F3E3829A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5449E3-E3FA-490B-9518-8810F30E0820}" type="datetime1">
              <a:rPr lang="ko-KR" altLang="en-US"/>
              <a:pPr>
                <a:defRPr/>
              </a:pPr>
              <a:t>2016-11-29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FB09C4-9E68-4F84-99E9-F18CF40FA4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250825" y="115888"/>
            <a:ext cx="8229600" cy="4905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ko-KR" altLang="en-US" dirty="0" smtClean="0">
                <a:cs typeface="+mj-cs"/>
              </a:rPr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shong15@korea.kr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1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11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10.png"/><Relationship Id="rId9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0.pn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11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0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6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91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21" Type="http://schemas.openxmlformats.org/officeDocument/2006/relationships/image" Target="../media/image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 cstate="print"/>
          <a:srcRect r="63387"/>
          <a:stretch>
            <a:fillRect/>
          </a:stretch>
        </p:blipFill>
        <p:spPr bwMode="auto">
          <a:xfrm>
            <a:off x="0" y="0"/>
            <a:ext cx="3347864" cy="6858000"/>
          </a:xfrm>
          <a:prstGeom prst="rect">
            <a:avLst/>
          </a:prstGeom>
          <a:noFill/>
        </p:spPr>
      </p:pic>
      <p:pic>
        <p:nvPicPr>
          <p:cNvPr id="9" name="그림 8" descr="조달청_혼합_좌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8584" y="4149080"/>
            <a:ext cx="3801648" cy="927089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2000232" y="5715016"/>
            <a:ext cx="5196961" cy="523220"/>
            <a:chOff x="1104557" y="6002124"/>
            <a:chExt cx="5196961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1104557" y="6002124"/>
              <a:ext cx="252056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spc="-60" dirty="0" err="1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Minsook</a:t>
              </a:r>
              <a:r>
                <a:rPr lang="en-US" altLang="ko-KR" sz="2400" b="1" spc="-6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Hong </a:t>
              </a:r>
              <a:r>
                <a:rPr lang="en-US" altLang="ko-KR" sz="2400" b="1" spc="-60" dirty="0">
                  <a:gradFill>
                    <a:gsLst>
                      <a:gs pos="2000">
                        <a:srgbClr val="FFC000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| </a:t>
              </a:r>
              <a:r>
                <a:rPr lang="en-US" altLang="ko-KR" sz="2400" b="1" spc="-6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0430" y="6002124"/>
              <a:ext cx="280108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spc="-3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Public </a:t>
              </a:r>
              <a:r>
                <a:rPr lang="en-US" altLang="ko-KR" sz="1400" spc="-30" dirty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Procurement Service (PPS</a:t>
              </a:r>
              <a:r>
                <a:rPr lang="en-US" altLang="ko-KR" sz="1400" spc="-3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spc="-3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  <a:hlinkClick r:id="rId5"/>
                </a:rPr>
                <a:t>mshong15@korea.kr</a:t>
              </a:r>
              <a:r>
                <a:rPr lang="en-US" altLang="ko-KR" sz="1400" spc="-3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400" spc="-3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785786" y="2143116"/>
            <a:ext cx="79296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25400" dir="2700000" algn="tl" rotWithShape="0">
              <a:prstClr val="black">
                <a:alpha val="43000"/>
              </a:prstClr>
            </a:outerShdw>
            <a:reflection blurRad="6350" stA="10000" endPos="550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7150">
              <a:bevelT w="127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>
              <a:defRPr kumimoji="0" sz="3200" b="1" spc="-15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atin typeface="Arial" charset="0"/>
                <a:ea typeface="맑은 고딕" pitchFamily="50" charset="-127"/>
                <a:cs typeface="Arial" charset="0"/>
              </a:defRPr>
            </a:lvl1pPr>
          </a:lstStyle>
          <a:p>
            <a:r>
              <a:rPr lang="en-US" altLang="ko-KR" sz="4000" dirty="0" smtClean="0"/>
              <a:t>Korea’s e-Procurement </a:t>
            </a:r>
          </a:p>
          <a:p>
            <a:r>
              <a:rPr lang="en-US" altLang="ko-KR" sz="4000" dirty="0" smtClean="0"/>
              <a:t>&amp; Tools for Data Sharing</a:t>
            </a:r>
            <a:endParaRPr lang="en-US" altLang="ko-K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KONEPS Online Shopping Mall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10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46" y="930488"/>
            <a:ext cx="8786842" cy="545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Improvement of KONEPS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6" r="59293" b="6396"/>
          <a:stretch>
            <a:fillRect/>
          </a:stretch>
        </p:blipFill>
        <p:spPr bwMode="auto">
          <a:xfrm>
            <a:off x="0" y="2678113"/>
            <a:ext cx="3722688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907875"/>
            <a:ext cx="1512168" cy="6174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25" y="4401177"/>
            <a:ext cx="1512168" cy="6174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7" y="3616192"/>
            <a:ext cx="1512168" cy="6174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7" y="2877971"/>
            <a:ext cx="1512168" cy="61746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7" y="2129068"/>
            <a:ext cx="1512168" cy="6174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25" y="1420484"/>
            <a:ext cx="1512168" cy="617469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250825" y="908050"/>
            <a:ext cx="79375" cy="247649"/>
            <a:chOff x="250825" y="908050"/>
            <a:chExt cx="73025" cy="287475"/>
          </a:xfrm>
        </p:grpSpPr>
        <p:sp>
          <p:nvSpPr>
            <p:cNvPr id="12" name="직사각형 11"/>
            <p:cNvSpPr/>
            <p:nvPr/>
          </p:nvSpPr>
          <p:spPr>
            <a:xfrm>
              <a:off x="250825" y="908050"/>
              <a:ext cx="73025" cy="222250"/>
            </a:xfrm>
            <a:prstGeom prst="rect">
              <a:avLst/>
            </a:prstGeom>
            <a:solidFill>
              <a:srgbClr val="8BE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825" y="973275"/>
              <a:ext cx="73025" cy="222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8" t="23434" r="53232" b="14746"/>
          <a:stretch>
            <a:fillRect/>
          </a:stretch>
        </p:blipFill>
        <p:spPr bwMode="auto">
          <a:xfrm>
            <a:off x="3824288" y="1496085"/>
            <a:ext cx="461962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97155" y="1412776"/>
            <a:ext cx="1692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2002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7925" y="2122321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2004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925" y="2877971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2006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7925" y="3632034"/>
            <a:ext cx="15843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2008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7925" y="4387684"/>
            <a:ext cx="1584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2010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7925" y="5899392"/>
            <a:ext cx="158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2015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0200" y="1539023"/>
            <a:ext cx="4032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Launch KONEPS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0200" y="2265212"/>
            <a:ext cx="4536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Personalized Service based on CRM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0200" y="3051191"/>
            <a:ext cx="4032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Integrated Shopping mall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0200" y="3787086"/>
            <a:ext cx="46802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On-Line proposal assessment system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0200" y="4578363"/>
            <a:ext cx="40322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>
                <a:latin typeface="Arial" pitchFamily="34" charset="0"/>
                <a:ea typeface="HY견고딕" pitchFamily="18" charset="-127"/>
                <a:cs typeface="Arial" pitchFamily="34" charset="0"/>
              </a:rPr>
              <a:t>e-tendering by fingerprint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0200" y="6029286"/>
            <a:ext cx="500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KONEPS  open to private sector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187795"/>
            <a:ext cx="1512168" cy="61746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47925" y="5157192"/>
            <a:ext cx="15843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2011</a:t>
            </a:r>
            <a:endParaRPr kumimoji="0" lang="ko-KR" altLang="en-US" sz="3200" b="1" spc="55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3661" y="5256862"/>
            <a:ext cx="46802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spc="-120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Digital procurement enabled via Smartphone</a:t>
            </a:r>
            <a:endParaRPr lang="ko-KR" altLang="en-US" sz="2000" b="1" spc="-120" dirty="0"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69" y="6036609"/>
            <a:ext cx="360000" cy="360000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250825" y="804962"/>
            <a:ext cx="8065591" cy="907044"/>
            <a:chOff x="250825" y="804962"/>
            <a:chExt cx="8065591" cy="1814088"/>
          </a:xfrm>
        </p:grpSpPr>
        <p:sp>
          <p:nvSpPr>
            <p:cNvPr id="32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1814088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Launch KONEPS </a:t>
              </a:r>
              <a:r>
                <a:rPr lang="en-US" altLang="ko-KR" sz="2400" b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(After</a:t>
              </a: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KONEPS)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altLang="ko-KR" sz="2400" b="1" dirty="0">
                <a:gradFill>
                  <a:gsLst>
                    <a:gs pos="0">
                      <a:schemeClr val="tx2">
                        <a:lumMod val="69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" name="그룹 58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Success factors of KONEPS 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250825" y="804962"/>
            <a:ext cx="8065591" cy="463846"/>
            <a:chOff x="250825" y="804962"/>
            <a:chExt cx="8065591" cy="463846"/>
          </a:xfrm>
        </p:grpSpPr>
        <p:sp>
          <p:nvSpPr>
            <p:cNvPr id="22" name="Text Box 124"/>
            <p:cNvSpPr txBox="1">
              <a:spLocks noChangeArrowheads="1"/>
            </p:cNvSpPr>
            <p:nvPr/>
          </p:nvSpPr>
          <p:spPr bwMode="auto">
            <a:xfrm>
              <a:off x="297433" y="804962"/>
              <a:ext cx="8018983" cy="46384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ko-KR" sz="2400" b="1" dirty="0" smtClean="0">
                  <a:gradFill>
                    <a:gsLst>
                      <a:gs pos="0">
                        <a:schemeClr val="tx2">
                          <a:lumMod val="69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5400000" scaled="0"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e-Procurement as Part of Broader e-Government Project</a:t>
              </a:r>
            </a:p>
          </p:txBody>
        </p:sp>
        <p:grpSp>
          <p:nvGrpSpPr>
            <p:cNvPr id="23" name="그룹 115"/>
            <p:cNvGrpSpPr/>
            <p:nvPr/>
          </p:nvGrpSpPr>
          <p:grpSpPr>
            <a:xfrm>
              <a:off x="250825" y="908050"/>
              <a:ext cx="79375" cy="247649"/>
              <a:chOff x="250825" y="908050"/>
              <a:chExt cx="73025" cy="287475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250825" y="908050"/>
                <a:ext cx="73025" cy="222250"/>
              </a:xfrm>
              <a:prstGeom prst="rect">
                <a:avLst/>
              </a:prstGeom>
              <a:solidFill>
                <a:srgbClr val="8BEF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250825" y="973275"/>
                <a:ext cx="73025" cy="22225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54" name="그룹 153"/>
          <p:cNvGrpSpPr/>
          <p:nvPr/>
        </p:nvGrpSpPr>
        <p:grpSpPr>
          <a:xfrm>
            <a:off x="60950" y="1587500"/>
            <a:ext cx="9042148" cy="5042436"/>
            <a:chOff x="60950" y="1587500"/>
            <a:chExt cx="9042148" cy="5042436"/>
          </a:xfrm>
        </p:grpSpPr>
        <p:grpSp>
          <p:nvGrpSpPr>
            <p:cNvPr id="155" name="Group 294"/>
            <p:cNvGrpSpPr>
              <a:grpSpLocks/>
            </p:cNvGrpSpPr>
            <p:nvPr/>
          </p:nvGrpSpPr>
          <p:grpSpPr bwMode="auto">
            <a:xfrm>
              <a:off x="104493" y="5487988"/>
              <a:ext cx="8883281" cy="1084284"/>
              <a:chOff x="217" y="3457"/>
              <a:chExt cx="5806" cy="811"/>
            </a:xfrm>
          </p:grpSpPr>
          <p:grpSp>
            <p:nvGrpSpPr>
              <p:cNvPr id="214" name="Group 285"/>
              <p:cNvGrpSpPr>
                <a:grpSpLocks/>
              </p:cNvGrpSpPr>
              <p:nvPr/>
            </p:nvGrpSpPr>
            <p:grpSpPr bwMode="auto">
              <a:xfrm>
                <a:off x="217" y="3457"/>
                <a:ext cx="1322" cy="811"/>
                <a:chOff x="217" y="3457"/>
                <a:chExt cx="1322" cy="811"/>
              </a:xfrm>
            </p:grpSpPr>
            <p:grpSp>
              <p:nvGrpSpPr>
                <p:cNvPr id="220" name="Group 284"/>
                <p:cNvGrpSpPr>
                  <a:grpSpLocks/>
                </p:cNvGrpSpPr>
                <p:nvPr/>
              </p:nvGrpSpPr>
              <p:grpSpPr bwMode="auto">
                <a:xfrm>
                  <a:off x="217" y="3457"/>
                  <a:ext cx="1322" cy="811"/>
                  <a:chOff x="217" y="3457"/>
                  <a:chExt cx="1322" cy="811"/>
                </a:xfrm>
              </p:grpSpPr>
              <p:pic>
                <p:nvPicPr>
                  <p:cNvPr id="222" name="Picture 281" descr="0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571" t="8804" r="40634"/>
                  <a:stretch>
                    <a:fillRect/>
                  </a:stretch>
                </p:blipFill>
                <p:spPr bwMode="auto">
                  <a:xfrm>
                    <a:off x="221" y="3460"/>
                    <a:ext cx="1318" cy="8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3" name="Freeform 282"/>
                  <p:cNvSpPr>
                    <a:spLocks/>
                  </p:cNvSpPr>
                  <p:nvPr/>
                </p:nvSpPr>
                <p:spPr bwMode="auto">
                  <a:xfrm>
                    <a:off x="217" y="3457"/>
                    <a:ext cx="161" cy="163"/>
                  </a:xfrm>
                  <a:custGeom>
                    <a:avLst/>
                    <a:gdLst>
                      <a:gd name="T0" fmla="*/ 161 w 90"/>
                      <a:gd name="T1" fmla="*/ 0 h 91"/>
                      <a:gd name="T2" fmla="*/ 0 w 90"/>
                      <a:gd name="T3" fmla="*/ 0 h 91"/>
                      <a:gd name="T4" fmla="*/ 0 w 90"/>
                      <a:gd name="T5" fmla="*/ 163 h 91"/>
                      <a:gd name="T6" fmla="*/ 0 60000 65536"/>
                      <a:gd name="T7" fmla="*/ 0 60000 65536"/>
                      <a:gd name="T8" fmla="*/ 0 60000 65536"/>
                      <a:gd name="T9" fmla="*/ 0 w 90"/>
                      <a:gd name="T10" fmla="*/ 0 h 91"/>
                      <a:gd name="T11" fmla="*/ 90 w 90"/>
                      <a:gd name="T12" fmla="*/ 91 h 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0" h="91">
                        <a:moveTo>
                          <a:pt x="90" y="0"/>
                        </a:moveTo>
                        <a:lnTo>
                          <a:pt x="0" y="0"/>
                        </a:lnTo>
                        <a:lnTo>
                          <a:pt x="0" y="91"/>
                        </a:lnTo>
                      </a:path>
                    </a:pathLst>
                  </a:custGeom>
                  <a:noFill/>
                  <a:ln w="44450">
                    <a:solidFill>
                      <a:srgbClr val="2F589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+mn-lt"/>
                    </a:endParaRPr>
                  </a:p>
                </p:txBody>
              </p:sp>
            </p:grpSp>
            <p:sp>
              <p:nvSpPr>
                <p:cNvPr id="221" name="Freeform 283"/>
                <p:cNvSpPr>
                  <a:spLocks/>
                </p:cNvSpPr>
                <p:nvPr/>
              </p:nvSpPr>
              <p:spPr bwMode="auto">
                <a:xfrm flipV="1">
                  <a:off x="217" y="4038"/>
                  <a:ext cx="161" cy="163"/>
                </a:xfrm>
                <a:custGeom>
                  <a:avLst/>
                  <a:gdLst>
                    <a:gd name="T0" fmla="*/ 161 w 90"/>
                    <a:gd name="T1" fmla="*/ 0 h 91"/>
                    <a:gd name="T2" fmla="*/ 0 w 90"/>
                    <a:gd name="T3" fmla="*/ 0 h 91"/>
                    <a:gd name="T4" fmla="*/ 0 w 90"/>
                    <a:gd name="T5" fmla="*/ 163 h 91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91"/>
                    <a:gd name="T11" fmla="*/ 90 w 90"/>
                    <a:gd name="T12" fmla="*/ 91 h 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91">
                      <a:moveTo>
                        <a:pt x="90" y="0"/>
                      </a:moveTo>
                      <a:lnTo>
                        <a:pt x="0" y="0"/>
                      </a:lnTo>
                      <a:lnTo>
                        <a:pt x="0" y="91"/>
                      </a:lnTo>
                    </a:path>
                  </a:pathLst>
                </a:custGeom>
                <a:noFill/>
                <a:ln w="44450">
                  <a:solidFill>
                    <a:srgbClr val="2F58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+mn-lt"/>
                  </a:endParaRPr>
                </a:p>
              </p:txBody>
            </p:sp>
          </p:grpSp>
          <p:grpSp>
            <p:nvGrpSpPr>
              <p:cNvPr id="215" name="Group 286"/>
              <p:cNvGrpSpPr>
                <a:grpSpLocks/>
              </p:cNvGrpSpPr>
              <p:nvPr/>
            </p:nvGrpSpPr>
            <p:grpSpPr bwMode="auto">
              <a:xfrm flipH="1">
                <a:off x="4701" y="3457"/>
                <a:ext cx="1322" cy="811"/>
                <a:chOff x="217" y="3457"/>
                <a:chExt cx="1322" cy="811"/>
              </a:xfrm>
            </p:grpSpPr>
            <p:grpSp>
              <p:nvGrpSpPr>
                <p:cNvPr id="216" name="Group 287"/>
                <p:cNvGrpSpPr>
                  <a:grpSpLocks/>
                </p:cNvGrpSpPr>
                <p:nvPr/>
              </p:nvGrpSpPr>
              <p:grpSpPr bwMode="auto">
                <a:xfrm>
                  <a:off x="217" y="3457"/>
                  <a:ext cx="1322" cy="811"/>
                  <a:chOff x="217" y="3457"/>
                  <a:chExt cx="1322" cy="811"/>
                </a:xfrm>
              </p:grpSpPr>
              <p:pic>
                <p:nvPicPr>
                  <p:cNvPr id="218" name="Picture 288" descr="0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5571" t="8804" r="40634"/>
                  <a:stretch>
                    <a:fillRect/>
                  </a:stretch>
                </p:blipFill>
                <p:spPr bwMode="auto">
                  <a:xfrm>
                    <a:off x="221" y="3460"/>
                    <a:ext cx="1318" cy="8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9" name="Freeform 289"/>
                  <p:cNvSpPr>
                    <a:spLocks/>
                  </p:cNvSpPr>
                  <p:nvPr/>
                </p:nvSpPr>
                <p:spPr bwMode="auto">
                  <a:xfrm>
                    <a:off x="217" y="3457"/>
                    <a:ext cx="161" cy="163"/>
                  </a:xfrm>
                  <a:custGeom>
                    <a:avLst/>
                    <a:gdLst>
                      <a:gd name="T0" fmla="*/ 161 w 90"/>
                      <a:gd name="T1" fmla="*/ 0 h 91"/>
                      <a:gd name="T2" fmla="*/ 0 w 90"/>
                      <a:gd name="T3" fmla="*/ 0 h 91"/>
                      <a:gd name="T4" fmla="*/ 0 w 90"/>
                      <a:gd name="T5" fmla="*/ 163 h 91"/>
                      <a:gd name="T6" fmla="*/ 0 60000 65536"/>
                      <a:gd name="T7" fmla="*/ 0 60000 65536"/>
                      <a:gd name="T8" fmla="*/ 0 60000 65536"/>
                      <a:gd name="T9" fmla="*/ 0 w 90"/>
                      <a:gd name="T10" fmla="*/ 0 h 91"/>
                      <a:gd name="T11" fmla="*/ 90 w 90"/>
                      <a:gd name="T12" fmla="*/ 91 h 9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0" h="91">
                        <a:moveTo>
                          <a:pt x="90" y="0"/>
                        </a:moveTo>
                        <a:lnTo>
                          <a:pt x="0" y="0"/>
                        </a:lnTo>
                        <a:lnTo>
                          <a:pt x="0" y="91"/>
                        </a:lnTo>
                      </a:path>
                    </a:pathLst>
                  </a:custGeom>
                  <a:noFill/>
                  <a:ln w="44450">
                    <a:solidFill>
                      <a:srgbClr val="2F589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>
                      <a:latin typeface="+mn-lt"/>
                    </a:endParaRPr>
                  </a:p>
                </p:txBody>
              </p:sp>
            </p:grpSp>
            <p:sp>
              <p:nvSpPr>
                <p:cNvPr id="217" name="Freeform 290"/>
                <p:cNvSpPr>
                  <a:spLocks/>
                </p:cNvSpPr>
                <p:nvPr/>
              </p:nvSpPr>
              <p:spPr bwMode="auto">
                <a:xfrm flipV="1">
                  <a:off x="217" y="4038"/>
                  <a:ext cx="161" cy="163"/>
                </a:xfrm>
                <a:custGeom>
                  <a:avLst/>
                  <a:gdLst>
                    <a:gd name="T0" fmla="*/ 161 w 90"/>
                    <a:gd name="T1" fmla="*/ 0 h 91"/>
                    <a:gd name="T2" fmla="*/ 0 w 90"/>
                    <a:gd name="T3" fmla="*/ 0 h 91"/>
                    <a:gd name="T4" fmla="*/ 0 w 90"/>
                    <a:gd name="T5" fmla="*/ 163 h 91"/>
                    <a:gd name="T6" fmla="*/ 0 60000 65536"/>
                    <a:gd name="T7" fmla="*/ 0 60000 65536"/>
                    <a:gd name="T8" fmla="*/ 0 60000 65536"/>
                    <a:gd name="T9" fmla="*/ 0 w 90"/>
                    <a:gd name="T10" fmla="*/ 0 h 91"/>
                    <a:gd name="T11" fmla="*/ 90 w 90"/>
                    <a:gd name="T12" fmla="*/ 91 h 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" h="91">
                      <a:moveTo>
                        <a:pt x="90" y="0"/>
                      </a:moveTo>
                      <a:lnTo>
                        <a:pt x="0" y="0"/>
                      </a:lnTo>
                      <a:lnTo>
                        <a:pt x="0" y="91"/>
                      </a:lnTo>
                    </a:path>
                  </a:pathLst>
                </a:custGeom>
                <a:noFill/>
                <a:ln w="44450">
                  <a:solidFill>
                    <a:srgbClr val="2F589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>
                    <a:latin typeface="+mn-lt"/>
                  </a:endParaRPr>
                </a:p>
              </p:txBody>
            </p:sp>
          </p:grpSp>
        </p:grpSp>
        <p:pic>
          <p:nvPicPr>
            <p:cNvPr id="156" name="Picture 291" descr="007_1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1858679" y="5445125"/>
              <a:ext cx="5588694" cy="169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292" descr="007_1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858679" y="5794375"/>
              <a:ext cx="5588694" cy="169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8" name="AutoShape 220"/>
            <p:cNvSpPr>
              <a:spLocks noChangeArrowheads="1"/>
            </p:cNvSpPr>
            <p:nvPr/>
          </p:nvSpPr>
          <p:spPr bwMode="auto">
            <a:xfrm>
              <a:off x="4654950" y="2981326"/>
              <a:ext cx="4384235" cy="2002784"/>
            </a:xfrm>
            <a:prstGeom prst="roundRect">
              <a:avLst>
                <a:gd name="adj" fmla="val 4106"/>
              </a:avLst>
            </a:prstGeom>
            <a:solidFill>
              <a:schemeClr val="bg1"/>
            </a:solidFill>
            <a:ln w="38100" algn="ctr">
              <a:solidFill>
                <a:srgbClr val="84652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393825" latinLnBrk="0">
                <a:lnSpc>
                  <a:spcPct val="100000"/>
                </a:lnSpc>
              </a:pPr>
              <a:endParaRPr lang="ko-KR" altLang="ko-KR" sz="14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59" name="Rectangle 278"/>
            <p:cNvSpPr>
              <a:spLocks noChangeArrowheads="1"/>
            </p:cNvSpPr>
            <p:nvPr/>
          </p:nvSpPr>
          <p:spPr bwMode="auto">
            <a:xfrm>
              <a:off x="4764942" y="4884738"/>
              <a:ext cx="4235036" cy="326221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ko-KR" altLang="ko-KR" sz="16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60" name="AutoShape 279"/>
            <p:cNvSpPr>
              <a:spLocks noChangeArrowheads="1"/>
            </p:cNvSpPr>
            <p:nvPr/>
          </p:nvSpPr>
          <p:spPr bwMode="auto">
            <a:xfrm>
              <a:off x="4757004" y="4868863"/>
              <a:ext cx="253326" cy="2179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6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9</a:t>
              </a:r>
            </a:p>
          </p:txBody>
        </p:sp>
        <p:sp>
          <p:nvSpPr>
            <p:cNvPr id="161" name="Rectangle 280"/>
            <p:cNvSpPr>
              <a:spLocks noChangeArrowheads="1"/>
            </p:cNvSpPr>
            <p:nvPr/>
          </p:nvSpPr>
          <p:spPr bwMode="auto">
            <a:xfrm>
              <a:off x="5023476" y="4813300"/>
              <a:ext cx="4079622" cy="492443"/>
            </a:xfrm>
            <a:prstGeom prst="rect">
              <a:avLst/>
            </a:prstGeom>
            <a:noFill/>
            <a:ln w="34925" algn="ctr">
              <a:noFill/>
              <a:miter lim="800000"/>
              <a:headEnd type="none" w="sm" len="med"/>
              <a:tailEnd type="none" w="sm" len="med"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3175">
                <a:lnSpc>
                  <a:spcPct val="100000"/>
                </a:lnSpc>
              </a:pPr>
              <a:r>
                <a:rPr lang="en-US" altLang="ko-KR" sz="160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Consolidation of e-Document Exchange</a:t>
              </a:r>
              <a:br>
                <a:rPr lang="en-US" altLang="ko-KR" sz="160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</a:br>
              <a:r>
                <a:rPr lang="en-US" altLang="ko-KR" sz="160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and e-Reporting</a:t>
              </a:r>
            </a:p>
          </p:txBody>
        </p:sp>
        <p:sp>
          <p:nvSpPr>
            <p:cNvPr id="162" name="AutoShape 204"/>
            <p:cNvSpPr>
              <a:spLocks noChangeArrowheads="1"/>
            </p:cNvSpPr>
            <p:nvPr/>
          </p:nvSpPr>
          <p:spPr bwMode="auto">
            <a:xfrm>
              <a:off x="87937" y="3016250"/>
              <a:ext cx="4384235" cy="1973371"/>
            </a:xfrm>
            <a:prstGeom prst="roundRect">
              <a:avLst>
                <a:gd name="adj" fmla="val 4106"/>
              </a:avLst>
            </a:prstGeom>
            <a:solidFill>
              <a:schemeClr val="bg1"/>
            </a:solidFill>
            <a:ln w="38100">
              <a:solidFill>
                <a:srgbClr val="45735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393825" latinLnBrk="0">
                <a:lnSpc>
                  <a:spcPct val="100000"/>
                </a:lnSpc>
              </a:pPr>
              <a:endParaRPr lang="ko-KR" altLang="ko-KR" sz="14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63" name="Rectangle 245"/>
            <p:cNvSpPr>
              <a:spLocks noChangeArrowheads="1"/>
            </p:cNvSpPr>
            <p:nvPr/>
          </p:nvSpPr>
          <p:spPr bwMode="auto">
            <a:xfrm>
              <a:off x="165726" y="3678238"/>
              <a:ext cx="4235036" cy="42783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ko-KR" altLang="ko-KR" sz="14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64" name="AutoShape 246"/>
            <p:cNvSpPr>
              <a:spLocks noChangeArrowheads="1"/>
            </p:cNvSpPr>
            <p:nvPr/>
          </p:nvSpPr>
          <p:spPr bwMode="auto">
            <a:xfrm>
              <a:off x="157788" y="3675063"/>
              <a:ext cx="253326" cy="2179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5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2</a:t>
              </a:r>
            </a:p>
          </p:txBody>
        </p:sp>
        <p:sp>
          <p:nvSpPr>
            <p:cNvPr id="165" name="Rectangle 251"/>
            <p:cNvSpPr>
              <a:spLocks noChangeArrowheads="1"/>
            </p:cNvSpPr>
            <p:nvPr/>
          </p:nvSpPr>
          <p:spPr bwMode="auto">
            <a:xfrm>
              <a:off x="165726" y="4778375"/>
              <a:ext cx="4235036" cy="42783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ko-KR" altLang="ko-KR" sz="14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66" name="AutoShape 252"/>
            <p:cNvSpPr>
              <a:spLocks noChangeArrowheads="1"/>
            </p:cNvSpPr>
            <p:nvPr/>
          </p:nvSpPr>
          <p:spPr bwMode="auto">
            <a:xfrm>
              <a:off x="157788" y="4797425"/>
              <a:ext cx="253326" cy="217927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5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4</a:t>
              </a:r>
            </a:p>
          </p:txBody>
        </p:sp>
        <p:pic>
          <p:nvPicPr>
            <p:cNvPr id="167" name="Picture 199" descr="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895" y="1649413"/>
              <a:ext cx="1824037" cy="124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" name="Picture 192" descr="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1070" y="1587500"/>
              <a:ext cx="1824037" cy="124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9" name="Group 194"/>
            <p:cNvGrpSpPr>
              <a:grpSpLocks/>
            </p:cNvGrpSpPr>
            <p:nvPr/>
          </p:nvGrpSpPr>
          <p:grpSpPr bwMode="auto">
            <a:xfrm>
              <a:off x="1389095" y="1631950"/>
              <a:ext cx="6251575" cy="1046163"/>
              <a:chOff x="1151" y="1028"/>
              <a:chExt cx="3938" cy="659"/>
            </a:xfrm>
          </p:grpSpPr>
          <p:sp>
            <p:nvSpPr>
              <p:cNvPr id="210" name="AutoShape 195"/>
              <p:cNvSpPr>
                <a:spLocks/>
              </p:cNvSpPr>
              <p:nvPr/>
            </p:nvSpPr>
            <p:spPr bwMode="auto">
              <a:xfrm rot="5400000">
                <a:off x="2790" y="-611"/>
                <a:ext cx="659" cy="3938"/>
              </a:xfrm>
              <a:prstGeom prst="leftBracket">
                <a:avLst>
                  <a:gd name="adj" fmla="val 298786"/>
                </a:avLst>
              </a:prstGeom>
              <a:gradFill rotWithShape="1">
                <a:gsLst>
                  <a:gs pos="0">
                    <a:srgbClr val="DEDEDE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+mn-lt"/>
                </a:endParaRPr>
              </a:p>
            </p:txBody>
          </p:sp>
          <p:sp>
            <p:nvSpPr>
              <p:cNvPr id="211" name="AutoShape 196"/>
              <p:cNvSpPr>
                <a:spLocks/>
              </p:cNvSpPr>
              <p:nvPr/>
            </p:nvSpPr>
            <p:spPr bwMode="auto">
              <a:xfrm rot="5400000">
                <a:off x="2815" y="-500"/>
                <a:ext cx="628" cy="3744"/>
              </a:xfrm>
              <a:prstGeom prst="leftBracket">
                <a:avLst>
                  <a:gd name="adj" fmla="val 298089"/>
                </a:avLst>
              </a:prstGeom>
              <a:gradFill rotWithShape="1">
                <a:gsLst>
                  <a:gs pos="0">
                    <a:srgbClr val="174977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+mn-lt"/>
                </a:endParaRPr>
              </a:p>
            </p:txBody>
          </p:sp>
          <p:sp>
            <p:nvSpPr>
              <p:cNvPr id="212" name="AutoShape 197"/>
              <p:cNvSpPr>
                <a:spLocks/>
              </p:cNvSpPr>
              <p:nvPr/>
            </p:nvSpPr>
            <p:spPr bwMode="auto">
              <a:xfrm rot="5400000">
                <a:off x="2811" y="-463"/>
                <a:ext cx="617" cy="3682"/>
              </a:xfrm>
              <a:prstGeom prst="leftBracket">
                <a:avLst>
                  <a:gd name="adj" fmla="val 298379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+mn-lt"/>
                </a:endParaRPr>
              </a:p>
            </p:txBody>
          </p:sp>
          <p:sp>
            <p:nvSpPr>
              <p:cNvPr id="213" name="AutoShape 198"/>
              <p:cNvSpPr>
                <a:spLocks/>
              </p:cNvSpPr>
              <p:nvPr/>
            </p:nvSpPr>
            <p:spPr bwMode="auto">
              <a:xfrm rot="5400000">
                <a:off x="2867" y="-220"/>
                <a:ext cx="506" cy="3242"/>
              </a:xfrm>
              <a:prstGeom prst="leftBracket">
                <a:avLst>
                  <a:gd name="adj" fmla="val 320356"/>
                </a:avLst>
              </a:prstGeom>
              <a:gradFill rotWithShape="1">
                <a:gsLst>
                  <a:gs pos="0">
                    <a:srgbClr val="E4F0F8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70" name="Group 215"/>
            <p:cNvGrpSpPr>
              <a:grpSpLocks/>
            </p:cNvGrpSpPr>
            <p:nvPr/>
          </p:nvGrpSpPr>
          <p:grpSpPr bwMode="auto">
            <a:xfrm>
              <a:off x="60950" y="2709409"/>
              <a:ext cx="4438629" cy="382374"/>
              <a:chOff x="217" y="1661"/>
              <a:chExt cx="2815" cy="286"/>
            </a:xfrm>
          </p:grpSpPr>
          <p:pic>
            <p:nvPicPr>
              <p:cNvPr id="207" name="Picture 206" descr="qk2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6000"/>
              </a:blip>
              <a:srcRect l="63887"/>
              <a:stretch>
                <a:fillRect/>
              </a:stretch>
            </p:blipFill>
            <p:spPr bwMode="auto">
              <a:xfrm>
                <a:off x="1971" y="1661"/>
                <a:ext cx="1061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" name="Picture 207" descr="qk2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6000"/>
              </a:blip>
              <a:srcRect r="79169"/>
              <a:stretch>
                <a:fillRect/>
              </a:stretch>
            </p:blipFill>
            <p:spPr bwMode="auto">
              <a:xfrm>
                <a:off x="217" y="1661"/>
                <a:ext cx="61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" name="Picture 214" descr="qk2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6000"/>
              </a:blip>
              <a:srcRect l="63887" r="21715"/>
              <a:stretch>
                <a:fillRect/>
              </a:stretch>
            </p:blipFill>
            <p:spPr bwMode="auto">
              <a:xfrm>
                <a:off x="747" y="1661"/>
                <a:ext cx="1384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1" name="Rectangle 209"/>
            <p:cNvSpPr>
              <a:spLocks noChangeArrowheads="1"/>
            </p:cNvSpPr>
            <p:nvPr/>
          </p:nvSpPr>
          <p:spPr bwMode="auto">
            <a:xfrm>
              <a:off x="1267450" y="2778578"/>
              <a:ext cx="2318932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1393825" latinLnBrk="0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ko-KR" sz="1700" dirty="0">
                  <a:latin typeface="+mn-lt"/>
                  <a:ea typeface="다음_SemiBold"/>
                  <a:cs typeface="다음_SemiBold"/>
                </a:rPr>
                <a:t>Innovation in Services</a:t>
              </a:r>
            </a:p>
          </p:txBody>
        </p:sp>
        <p:pic>
          <p:nvPicPr>
            <p:cNvPr id="172" name="Picture 210" descr="Untitled-1"/>
            <p:cNvPicPr>
              <a:picLocks noChangeAspect="1" noChangeArrowheads="1"/>
            </p:cNvPicPr>
            <p:nvPr/>
          </p:nvPicPr>
          <p:blipFill>
            <a:blip r:embed="rId7" cstate="print">
              <a:lum bright="24000"/>
            </a:blip>
            <a:srcRect l="87195"/>
            <a:stretch>
              <a:fillRect/>
            </a:stretch>
          </p:blipFill>
          <p:spPr bwMode="auto">
            <a:xfrm>
              <a:off x="280025" y="2718253"/>
              <a:ext cx="275083" cy="3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" name="Rectangle 142"/>
            <p:cNvSpPr>
              <a:spLocks noChangeArrowheads="1"/>
            </p:cNvSpPr>
            <p:nvPr/>
          </p:nvSpPr>
          <p:spPr bwMode="auto">
            <a:xfrm>
              <a:off x="2997232" y="1800225"/>
              <a:ext cx="303371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>
                  <a:solidFill>
                    <a:schemeClr val="tx2"/>
                  </a:solidFill>
                  <a:latin typeface="+mn-lt"/>
                  <a:ea typeface="다음_SemiBold"/>
                  <a:cs typeface="다음_SemiBold"/>
                </a:rPr>
                <a:t>e-Government</a:t>
              </a:r>
            </a:p>
          </p:txBody>
        </p:sp>
        <p:sp>
          <p:nvSpPr>
            <p:cNvPr id="174" name="AutoShape 145"/>
            <p:cNvSpPr>
              <a:spLocks noChangeArrowheads="1"/>
            </p:cNvSpPr>
            <p:nvPr/>
          </p:nvSpPr>
          <p:spPr bwMode="auto">
            <a:xfrm>
              <a:off x="576887" y="3643314"/>
              <a:ext cx="2861176" cy="511493"/>
            </a:xfrm>
            <a:prstGeom prst="roundRect">
              <a:avLst>
                <a:gd name="adj" fmla="val 703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3175">
                <a:lnSpc>
                  <a:spcPct val="100000"/>
                </a:lnSpc>
              </a:pPr>
              <a:r>
                <a:rPr lang="en-US" altLang="ko-KR" sz="1600" dirty="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Single Window for Civil Services</a:t>
              </a:r>
            </a:p>
          </p:txBody>
        </p:sp>
        <p:sp>
          <p:nvSpPr>
            <p:cNvPr id="175" name="Rectangle 248"/>
            <p:cNvSpPr>
              <a:spLocks noChangeArrowheads="1"/>
            </p:cNvSpPr>
            <p:nvPr/>
          </p:nvSpPr>
          <p:spPr bwMode="auto">
            <a:xfrm>
              <a:off x="165726" y="4227513"/>
              <a:ext cx="4235036" cy="42783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ko-KR" altLang="ko-KR" sz="14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76" name="AutoShape 249"/>
            <p:cNvSpPr>
              <a:spLocks noChangeArrowheads="1"/>
            </p:cNvSpPr>
            <p:nvPr/>
          </p:nvSpPr>
          <p:spPr bwMode="auto">
            <a:xfrm>
              <a:off x="157788" y="4221163"/>
              <a:ext cx="253326" cy="2179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5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3</a:t>
              </a:r>
            </a:p>
          </p:txBody>
        </p:sp>
        <p:sp>
          <p:nvSpPr>
            <p:cNvPr id="177" name="AutoShape 146"/>
            <p:cNvSpPr>
              <a:spLocks noChangeArrowheads="1"/>
            </p:cNvSpPr>
            <p:nvPr/>
          </p:nvSpPr>
          <p:spPr bwMode="auto">
            <a:xfrm>
              <a:off x="576888" y="4219575"/>
              <a:ext cx="3299444" cy="511493"/>
            </a:xfrm>
            <a:prstGeom prst="roundRect">
              <a:avLst>
                <a:gd name="adj" fmla="val 703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3175">
                <a:lnSpc>
                  <a:spcPct val="100000"/>
                </a:lnSpc>
              </a:pPr>
              <a:r>
                <a:rPr lang="en-US" altLang="ko-KR" sz="160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Integrated Social Security Information System</a:t>
              </a:r>
            </a:p>
          </p:txBody>
        </p:sp>
        <p:sp>
          <p:nvSpPr>
            <p:cNvPr id="178" name="AutoShape 147"/>
            <p:cNvSpPr>
              <a:spLocks noChangeArrowheads="1"/>
            </p:cNvSpPr>
            <p:nvPr/>
          </p:nvSpPr>
          <p:spPr bwMode="auto">
            <a:xfrm>
              <a:off x="576888" y="4892675"/>
              <a:ext cx="4143342" cy="255746"/>
            </a:xfrm>
            <a:prstGeom prst="roundRect">
              <a:avLst>
                <a:gd name="adj" fmla="val 703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3175">
                <a:lnSpc>
                  <a:spcPct val="100000"/>
                </a:lnSpc>
              </a:pPr>
              <a:r>
                <a:rPr lang="en-US" altLang="ko-KR" sz="160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Internet-based National Taxation System</a:t>
              </a:r>
            </a:p>
          </p:txBody>
        </p:sp>
        <p:sp>
          <p:nvSpPr>
            <p:cNvPr id="179" name="Rectangle 242"/>
            <p:cNvSpPr>
              <a:spLocks noChangeArrowheads="1"/>
            </p:cNvSpPr>
            <p:nvPr/>
          </p:nvSpPr>
          <p:spPr bwMode="auto">
            <a:xfrm>
              <a:off x="165726" y="3128963"/>
              <a:ext cx="4235036" cy="42783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ko-KR" altLang="ko-KR" sz="14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80" name="AutoShape 241"/>
            <p:cNvSpPr>
              <a:spLocks noChangeArrowheads="1"/>
            </p:cNvSpPr>
            <p:nvPr/>
          </p:nvSpPr>
          <p:spPr bwMode="auto">
            <a:xfrm>
              <a:off x="157788" y="3122613"/>
              <a:ext cx="253326" cy="2179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5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1</a:t>
              </a:r>
            </a:p>
          </p:txBody>
        </p:sp>
        <p:sp>
          <p:nvSpPr>
            <p:cNvPr id="181" name="AutoShape 171"/>
            <p:cNvSpPr>
              <a:spLocks noChangeArrowheads="1"/>
            </p:cNvSpPr>
            <p:nvPr/>
          </p:nvSpPr>
          <p:spPr bwMode="auto">
            <a:xfrm>
              <a:off x="459412" y="3213101"/>
              <a:ext cx="3877585" cy="246221"/>
            </a:xfrm>
            <a:prstGeom prst="roundRect">
              <a:avLst>
                <a:gd name="adj" fmla="val 0"/>
              </a:avLst>
            </a:prstGeom>
            <a:noFill/>
            <a:ln w="34925">
              <a:noFill/>
              <a:round/>
              <a:headEnd type="none" w="sm" len="med"/>
              <a:tailEnd type="none" w="sm" len="med"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>
                <a:lnSpc>
                  <a:spcPct val="100000"/>
                </a:lnSpc>
                <a:spcBef>
                  <a:spcPct val="10000"/>
                </a:spcBef>
              </a:pPr>
              <a:r>
                <a:rPr lang="en-US" altLang="ko-KR" sz="1600" dirty="0">
                  <a:latin typeface="+mn-lt"/>
                  <a:ea typeface="산돌고딕B"/>
                  <a:cs typeface="산돌고딕B"/>
                </a:rPr>
                <a:t>Government-wide e-Procurement System</a:t>
              </a:r>
            </a:p>
          </p:txBody>
        </p:sp>
        <p:sp>
          <p:nvSpPr>
            <p:cNvPr id="182" name="AutoShape 176"/>
            <p:cNvSpPr>
              <a:spLocks noChangeArrowheads="1"/>
            </p:cNvSpPr>
            <p:nvPr/>
          </p:nvSpPr>
          <p:spPr bwMode="auto">
            <a:xfrm>
              <a:off x="2984217" y="5492750"/>
              <a:ext cx="3313431" cy="358309"/>
            </a:xfrm>
            <a:prstGeom prst="roundRect">
              <a:avLst>
                <a:gd name="adj" fmla="val 1785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700">
                  <a:solidFill>
                    <a:schemeClr val="tx2"/>
                  </a:solidFill>
                  <a:latin typeface="+mn-lt"/>
                  <a:ea typeface="다음_SemiBold"/>
                  <a:cs typeface="다음_SemiBold"/>
                </a:rPr>
                <a:t>INFRASTRUCTURE</a:t>
              </a:r>
            </a:p>
          </p:txBody>
        </p:sp>
        <p:pic>
          <p:nvPicPr>
            <p:cNvPr id="183" name="Picture 202" descr="qk"/>
            <p:cNvPicPr>
              <a:picLocks noChangeAspect="1" noChangeArrowheads="1"/>
            </p:cNvPicPr>
            <p:nvPr/>
          </p:nvPicPr>
          <p:blipFill>
            <a:blip r:embed="rId8" cstate="print"/>
            <a:srcRect l="73180"/>
            <a:stretch>
              <a:fillRect/>
            </a:stretch>
          </p:blipFill>
          <p:spPr bwMode="auto">
            <a:xfrm>
              <a:off x="7949240" y="2651352"/>
              <a:ext cx="1136704" cy="43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" name="Picture 203" descr="qk"/>
            <p:cNvPicPr>
              <a:picLocks noChangeAspect="1" noChangeArrowheads="1"/>
            </p:cNvPicPr>
            <p:nvPr/>
          </p:nvPicPr>
          <p:blipFill>
            <a:blip r:embed="rId8" cstate="print"/>
            <a:srcRect r="73981"/>
            <a:stretch>
              <a:fillRect/>
            </a:stretch>
          </p:blipFill>
          <p:spPr bwMode="auto">
            <a:xfrm>
              <a:off x="4625014" y="2651352"/>
              <a:ext cx="1160945" cy="433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" name="Picture 237" descr="qk"/>
            <p:cNvPicPr>
              <a:picLocks noChangeAspect="1" noChangeArrowheads="1"/>
            </p:cNvPicPr>
            <p:nvPr/>
          </p:nvPicPr>
          <p:blipFill>
            <a:blip r:embed="rId8" cstate="print"/>
            <a:srcRect l="73180" r="19019" b="-8244"/>
            <a:stretch>
              <a:fillRect/>
            </a:stretch>
          </p:blipFill>
          <p:spPr bwMode="auto">
            <a:xfrm>
              <a:off x="5750552" y="2651352"/>
              <a:ext cx="2237964" cy="46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" name="Rectangle 226"/>
            <p:cNvSpPr>
              <a:spLocks noChangeArrowheads="1"/>
            </p:cNvSpPr>
            <p:nvPr/>
          </p:nvSpPr>
          <p:spPr bwMode="auto">
            <a:xfrm>
              <a:off x="5641014" y="2764064"/>
              <a:ext cx="2915868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1393825" latinLnBrk="0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ko-KR" sz="1700" dirty="0">
                  <a:latin typeface="+mn-lt"/>
                  <a:ea typeface="다음_SemiBold"/>
                  <a:cs typeface="다음_SemiBold"/>
                </a:rPr>
                <a:t>Administrative Productivity</a:t>
              </a:r>
            </a:p>
          </p:txBody>
        </p:sp>
        <p:pic>
          <p:nvPicPr>
            <p:cNvPr id="187" name="Picture 227" descr="Untitled-1"/>
            <p:cNvPicPr>
              <a:picLocks noChangeAspect="1" noChangeArrowheads="1"/>
            </p:cNvPicPr>
            <p:nvPr/>
          </p:nvPicPr>
          <p:blipFill>
            <a:blip r:embed="rId7" cstate="print">
              <a:lum bright="24000"/>
            </a:blip>
            <a:srcRect l="87195"/>
            <a:stretch>
              <a:fillRect/>
            </a:stretch>
          </p:blipFill>
          <p:spPr bwMode="auto">
            <a:xfrm>
              <a:off x="4861552" y="2703739"/>
              <a:ext cx="275083" cy="3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" name="Picture 240" descr="5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36845" y="2195513"/>
              <a:ext cx="4076700" cy="70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" name="Rectangle 261"/>
            <p:cNvSpPr>
              <a:spLocks noChangeArrowheads="1"/>
            </p:cNvSpPr>
            <p:nvPr/>
          </p:nvSpPr>
          <p:spPr bwMode="auto">
            <a:xfrm>
              <a:off x="4764942" y="3128963"/>
              <a:ext cx="4235036" cy="326221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ko-KR" altLang="ko-KR" sz="14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90" name="AutoShape 262"/>
            <p:cNvSpPr>
              <a:spLocks noChangeArrowheads="1"/>
            </p:cNvSpPr>
            <p:nvPr/>
          </p:nvSpPr>
          <p:spPr bwMode="auto">
            <a:xfrm>
              <a:off x="4757004" y="3125788"/>
              <a:ext cx="253326" cy="2179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5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5</a:t>
              </a:r>
            </a:p>
          </p:txBody>
        </p:sp>
        <p:sp>
          <p:nvSpPr>
            <p:cNvPr id="191" name="Rectangle 263"/>
            <p:cNvSpPr>
              <a:spLocks noChangeArrowheads="1"/>
            </p:cNvSpPr>
            <p:nvPr/>
          </p:nvSpPr>
          <p:spPr bwMode="auto">
            <a:xfrm>
              <a:off x="5201503" y="3141664"/>
              <a:ext cx="2284589" cy="246221"/>
            </a:xfrm>
            <a:prstGeom prst="rect">
              <a:avLst/>
            </a:prstGeom>
            <a:noFill/>
            <a:ln w="34925" algn="ctr">
              <a:noFill/>
              <a:miter lim="800000"/>
              <a:headEnd type="none" w="sm" len="med"/>
              <a:tailEnd type="none" w="sm" len="med"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3175">
                <a:lnSpc>
                  <a:spcPct val="100000"/>
                </a:lnSpc>
              </a:pPr>
              <a:r>
                <a:rPr lang="en-US" altLang="ko-KR" sz="160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National Finance system  </a:t>
              </a:r>
            </a:p>
          </p:txBody>
        </p:sp>
        <p:sp>
          <p:nvSpPr>
            <p:cNvPr id="192" name="Rectangle 266"/>
            <p:cNvSpPr>
              <a:spLocks noChangeArrowheads="1"/>
            </p:cNvSpPr>
            <p:nvPr/>
          </p:nvSpPr>
          <p:spPr bwMode="auto">
            <a:xfrm>
              <a:off x="4764942" y="3568700"/>
              <a:ext cx="4235036" cy="326221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ko-KR" altLang="ko-KR" sz="14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93" name="AutoShape 267"/>
            <p:cNvSpPr>
              <a:spLocks noChangeArrowheads="1"/>
            </p:cNvSpPr>
            <p:nvPr/>
          </p:nvSpPr>
          <p:spPr bwMode="auto">
            <a:xfrm>
              <a:off x="4757004" y="3565525"/>
              <a:ext cx="253326" cy="217927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5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6</a:t>
              </a:r>
            </a:p>
          </p:txBody>
        </p:sp>
        <p:sp>
          <p:nvSpPr>
            <p:cNvPr id="194" name="Rectangle 268"/>
            <p:cNvSpPr>
              <a:spLocks noChangeArrowheads="1"/>
            </p:cNvSpPr>
            <p:nvPr/>
          </p:nvSpPr>
          <p:spPr bwMode="auto">
            <a:xfrm>
              <a:off x="4653816" y="3474358"/>
              <a:ext cx="4378017" cy="492443"/>
            </a:xfrm>
            <a:prstGeom prst="rect">
              <a:avLst/>
            </a:prstGeom>
            <a:noFill/>
            <a:ln w="34925" algn="ctr">
              <a:noFill/>
              <a:miter lim="800000"/>
              <a:headEnd type="none" w="sm" len="med"/>
              <a:tailEnd type="none" w="sm" len="med"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3175">
                <a:lnSpc>
                  <a:spcPct val="100000"/>
                </a:lnSpc>
              </a:pPr>
              <a:r>
                <a:rPr lang="en-US" altLang="ko-KR" sz="1600" dirty="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Integrated Administration System for</a:t>
              </a:r>
              <a:br>
                <a:rPr lang="en-US" altLang="ko-KR" sz="1600" dirty="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</a:br>
              <a:r>
                <a:rPr lang="en-US" altLang="ko-KR" sz="1600" dirty="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Local Governments</a:t>
              </a:r>
            </a:p>
          </p:txBody>
        </p:sp>
        <p:sp>
          <p:nvSpPr>
            <p:cNvPr id="195" name="Rectangle 270"/>
            <p:cNvSpPr>
              <a:spLocks noChangeArrowheads="1"/>
            </p:cNvSpPr>
            <p:nvPr/>
          </p:nvSpPr>
          <p:spPr bwMode="auto">
            <a:xfrm>
              <a:off x="4764942" y="4006850"/>
              <a:ext cx="4235036" cy="326221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ko-KR" altLang="ko-KR" sz="16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96" name="AutoShape 271"/>
            <p:cNvSpPr>
              <a:spLocks noChangeArrowheads="1"/>
            </p:cNvSpPr>
            <p:nvPr/>
          </p:nvSpPr>
          <p:spPr bwMode="auto">
            <a:xfrm>
              <a:off x="4757004" y="4003675"/>
              <a:ext cx="253326" cy="217927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6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7</a:t>
              </a:r>
            </a:p>
          </p:txBody>
        </p:sp>
        <p:sp>
          <p:nvSpPr>
            <p:cNvPr id="197" name="Rectangle 272"/>
            <p:cNvSpPr>
              <a:spLocks noChangeArrowheads="1"/>
            </p:cNvSpPr>
            <p:nvPr/>
          </p:nvSpPr>
          <p:spPr bwMode="auto">
            <a:xfrm>
              <a:off x="4979254" y="3932011"/>
              <a:ext cx="3981712" cy="492443"/>
            </a:xfrm>
            <a:prstGeom prst="rect">
              <a:avLst/>
            </a:prstGeom>
            <a:noFill/>
            <a:ln w="34925" algn="ctr">
              <a:noFill/>
              <a:miter lim="800000"/>
              <a:headEnd type="none" w="sm" len="med"/>
              <a:tailEnd type="none" w="sm" len="med"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3175">
                <a:lnSpc>
                  <a:spcPct val="100000"/>
                </a:lnSpc>
              </a:pPr>
              <a:r>
                <a:rPr lang="en-US" altLang="ko-KR" sz="1600" dirty="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Nation-wide Educational Administration System</a:t>
              </a:r>
            </a:p>
          </p:txBody>
        </p:sp>
        <p:sp>
          <p:nvSpPr>
            <p:cNvPr id="198" name="Rectangle 274"/>
            <p:cNvSpPr>
              <a:spLocks noChangeArrowheads="1"/>
            </p:cNvSpPr>
            <p:nvPr/>
          </p:nvSpPr>
          <p:spPr bwMode="auto">
            <a:xfrm>
              <a:off x="4764942" y="4446588"/>
              <a:ext cx="4235036" cy="326221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ko-KR" altLang="ko-KR" sz="1600">
                <a:solidFill>
                  <a:schemeClr val="tx1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199" name="AutoShape 275"/>
            <p:cNvSpPr>
              <a:spLocks noChangeArrowheads="1"/>
            </p:cNvSpPr>
            <p:nvPr/>
          </p:nvSpPr>
          <p:spPr bwMode="auto">
            <a:xfrm>
              <a:off x="4757004" y="4443413"/>
              <a:ext cx="253326" cy="2179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6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8</a:t>
              </a:r>
            </a:p>
          </p:txBody>
        </p:sp>
        <p:sp>
          <p:nvSpPr>
            <p:cNvPr id="200" name="Rectangle 276"/>
            <p:cNvSpPr>
              <a:spLocks noChangeArrowheads="1"/>
            </p:cNvSpPr>
            <p:nvPr/>
          </p:nvSpPr>
          <p:spPr bwMode="auto">
            <a:xfrm>
              <a:off x="5061798" y="4435474"/>
              <a:ext cx="3653602" cy="246221"/>
            </a:xfrm>
            <a:prstGeom prst="rect">
              <a:avLst/>
            </a:prstGeom>
            <a:noFill/>
            <a:ln w="34925" algn="ctr">
              <a:noFill/>
              <a:miter lim="800000"/>
              <a:headEnd type="none" w="sm" len="med"/>
              <a:tailEnd type="none" w="sm" len="med"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3175">
                <a:lnSpc>
                  <a:spcPct val="100000"/>
                </a:lnSpc>
              </a:pPr>
              <a:r>
                <a:rPr lang="en-US" altLang="ko-KR" sz="1600" dirty="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Standardized HR Management System</a:t>
              </a:r>
            </a:p>
          </p:txBody>
        </p:sp>
        <p:sp>
          <p:nvSpPr>
            <p:cNvPr id="201" name="AutoShape 297"/>
            <p:cNvSpPr>
              <a:spLocks noChangeArrowheads="1"/>
            </p:cNvSpPr>
            <p:nvPr/>
          </p:nvSpPr>
          <p:spPr bwMode="auto">
            <a:xfrm>
              <a:off x="896654" y="6029326"/>
              <a:ext cx="3621151" cy="538800"/>
            </a:xfrm>
            <a:prstGeom prst="roundRect">
              <a:avLst>
                <a:gd name="adj" fmla="val 4218"/>
              </a:avLst>
            </a:prstGeom>
            <a:solidFill>
              <a:srgbClr val="A9CFC5"/>
            </a:solidFill>
            <a:ln w="9525" algn="ctr">
              <a:noFill/>
              <a:round/>
              <a:headEnd/>
              <a:tailEnd/>
            </a:ln>
          </p:spPr>
          <p:txBody>
            <a:bodyPr lIns="324000" tIns="0" rIns="0" bIns="0" anchor="ctr"/>
            <a:lstStyle/>
            <a:p>
              <a:pPr latinLnBrk="0">
                <a:lnSpc>
                  <a:spcPct val="100000"/>
                </a:lnSpc>
              </a:pPr>
              <a:endParaRPr lang="ko-KR" altLang="ko-KR" sz="1400">
                <a:solidFill>
                  <a:srgbClr val="333333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202" name="AutoShape 298"/>
            <p:cNvSpPr>
              <a:spLocks noChangeArrowheads="1"/>
            </p:cNvSpPr>
            <p:nvPr/>
          </p:nvSpPr>
          <p:spPr bwMode="auto">
            <a:xfrm>
              <a:off x="888717" y="6021388"/>
              <a:ext cx="253325" cy="2179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5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10</a:t>
              </a:r>
            </a:p>
          </p:txBody>
        </p:sp>
        <p:sp>
          <p:nvSpPr>
            <p:cNvPr id="203" name="AutoShape 299"/>
            <p:cNvSpPr>
              <a:spLocks noChangeArrowheads="1"/>
            </p:cNvSpPr>
            <p:nvPr/>
          </p:nvSpPr>
          <p:spPr bwMode="auto">
            <a:xfrm>
              <a:off x="1341154" y="6086475"/>
              <a:ext cx="3300997" cy="543461"/>
            </a:xfrm>
            <a:prstGeom prst="roundRect">
              <a:avLst>
                <a:gd name="adj" fmla="val 703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3175">
                <a:lnSpc>
                  <a:spcPct val="100000"/>
                </a:lnSpc>
              </a:pPr>
              <a:r>
                <a:rPr lang="en-US" altLang="ko-KR" sz="170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e-Authentication and e-Signature System</a:t>
              </a:r>
            </a:p>
          </p:txBody>
        </p:sp>
        <p:sp>
          <p:nvSpPr>
            <p:cNvPr id="204" name="AutoShape 303"/>
            <p:cNvSpPr>
              <a:spLocks noChangeArrowheads="1"/>
            </p:cNvSpPr>
            <p:nvPr/>
          </p:nvSpPr>
          <p:spPr bwMode="auto">
            <a:xfrm>
              <a:off x="4755867" y="6029326"/>
              <a:ext cx="3621151" cy="538800"/>
            </a:xfrm>
            <a:prstGeom prst="roundRect">
              <a:avLst>
                <a:gd name="adj" fmla="val 5708"/>
              </a:avLst>
            </a:prstGeom>
            <a:solidFill>
              <a:srgbClr val="A9CFC5"/>
            </a:solidFill>
            <a:ln w="9525" algn="ctr">
              <a:noFill/>
              <a:round/>
              <a:headEnd/>
              <a:tailEnd/>
            </a:ln>
          </p:spPr>
          <p:txBody>
            <a:bodyPr lIns="324000" tIns="0" rIns="0" bIns="0" anchor="ctr"/>
            <a:lstStyle/>
            <a:p>
              <a:pPr latinLnBrk="0">
                <a:lnSpc>
                  <a:spcPct val="100000"/>
                </a:lnSpc>
              </a:pPr>
              <a:endParaRPr lang="ko-KR" altLang="ko-KR" sz="1400">
                <a:solidFill>
                  <a:srgbClr val="333333"/>
                </a:solidFill>
                <a:latin typeface="+mn-lt"/>
                <a:ea typeface="산돌고딕B"/>
                <a:cs typeface="산돌고딕B"/>
              </a:endParaRPr>
            </a:p>
          </p:txBody>
        </p:sp>
        <p:sp>
          <p:nvSpPr>
            <p:cNvPr id="205" name="AutoShape 304"/>
            <p:cNvSpPr>
              <a:spLocks noChangeArrowheads="1"/>
            </p:cNvSpPr>
            <p:nvPr/>
          </p:nvSpPr>
          <p:spPr bwMode="auto">
            <a:xfrm>
              <a:off x="4747930" y="6021388"/>
              <a:ext cx="253326" cy="2179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22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altLang="ko-KR" sz="1500">
                  <a:solidFill>
                    <a:srgbClr val="FF9900"/>
                  </a:solidFill>
                  <a:latin typeface="+mn-lt"/>
                  <a:ea typeface="산돌고딕B"/>
                  <a:cs typeface="산돌고딕B"/>
                </a:rPr>
                <a:t>11</a:t>
              </a:r>
            </a:p>
          </p:txBody>
        </p:sp>
        <p:sp>
          <p:nvSpPr>
            <p:cNvPr id="206" name="AutoShape 305"/>
            <p:cNvSpPr>
              <a:spLocks noChangeArrowheads="1"/>
            </p:cNvSpPr>
            <p:nvPr/>
          </p:nvSpPr>
          <p:spPr bwMode="auto">
            <a:xfrm>
              <a:off x="5157504" y="6086475"/>
              <a:ext cx="3300997" cy="543461"/>
            </a:xfrm>
            <a:prstGeom prst="roundRect">
              <a:avLst>
                <a:gd name="adj" fmla="val 703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3175">
                <a:lnSpc>
                  <a:spcPct val="100000"/>
                </a:lnSpc>
              </a:pPr>
              <a:r>
                <a:rPr lang="en-US" altLang="ko-KR" sz="1700">
                  <a:solidFill>
                    <a:schemeClr val="tx1"/>
                  </a:solidFill>
                  <a:latin typeface="+mn-lt"/>
                  <a:ea typeface="산돌고딕B"/>
                  <a:cs typeface="산돌고딕B"/>
                </a:rPr>
                <a:t>Government-wide IT-governance Environment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5076056" y="2066296"/>
            <a:ext cx="3798018" cy="4659864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84000"/>
                  <a:lumOff val="16000"/>
                  <a:alpha val="55000"/>
                </a:schemeClr>
              </a:gs>
              <a:gs pos="0">
                <a:schemeClr val="bg1">
                  <a:lumMod val="89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gradFill>
              <a:gsLst>
                <a:gs pos="38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Success factors of KONEPS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" name="모서리가 둥근 직사각형 67"/>
          <p:cNvSpPr/>
          <p:nvPr/>
        </p:nvSpPr>
        <p:spPr bwMode="auto">
          <a:xfrm>
            <a:off x="250824" y="908051"/>
            <a:ext cx="8642351" cy="42436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6350" cap="flat" cmpd="sng" algn="ctr">
            <a:gradFill>
              <a:gsLst>
                <a:gs pos="0">
                  <a:srgbClr val="6B95C7"/>
                </a:gs>
                <a:gs pos="20000">
                  <a:srgbClr val="C5D5E9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50000">
                  <a:srgbClr val="5383BD"/>
                </a:gs>
              </a:gsLst>
              <a:lin ang="5400000" scaled="0"/>
            </a:gradFill>
            <a:prstDash val="solid"/>
            <a:headEnd/>
            <a:tailEnd/>
          </a:ln>
          <a:effectLst>
            <a:outerShdw blurRad="38100" dist="12700" dir="5400000" algn="t" rotWithShape="0">
              <a:prstClr val="black">
                <a:alpha val="56000"/>
              </a:prstClr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contourW="38100">
              <a:bevelT w="1270" prst="artDeco"/>
              <a:contourClr>
                <a:schemeClr val="bg1"/>
              </a:contourClr>
            </a:sp3d>
          </a:bodyPr>
          <a:lstStyle/>
          <a:p>
            <a:pPr indent="266700">
              <a:buSzPct val="80000"/>
            </a:pPr>
            <a:r>
              <a:rPr lang="en-US" altLang="ko-KR" sz="2200" b="1" spc="-80" dirty="0" smtClean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Carrot and Stick</a:t>
            </a:r>
            <a:endParaRPr lang="en-US" altLang="ko-KR" sz="2200" b="1" spc="-80" dirty="0">
              <a:gradFill>
                <a:gsLst>
                  <a:gs pos="2000">
                    <a:srgbClr val="0052A5"/>
                  </a:gs>
                  <a:gs pos="39000">
                    <a:srgbClr val="008FFA">
                      <a:lumMod val="67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4" descr="C:\Users\Flapino\Desktop\2013.01.24_조달청 국제협력과_60pPT_최가득 주무관\이미지\그림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" y="1003584"/>
            <a:ext cx="178610" cy="2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모서리가 둥근 직사각형 7"/>
          <p:cNvSpPr/>
          <p:nvPr/>
        </p:nvSpPr>
        <p:spPr bwMode="auto">
          <a:xfrm>
            <a:off x="7998214" y="2643182"/>
            <a:ext cx="360000" cy="3357586"/>
          </a:xfrm>
          <a:prstGeom prst="roundRect">
            <a:avLst/>
          </a:prstGeom>
          <a:gradFill flip="none" rotWithShape="1">
            <a:gsLst>
              <a:gs pos="0">
                <a:srgbClr val="008FF0">
                  <a:shade val="30000"/>
                  <a:satMod val="115000"/>
                </a:srgbClr>
              </a:gs>
              <a:gs pos="50000">
                <a:srgbClr val="008FF0">
                  <a:shade val="67500"/>
                  <a:satMod val="115000"/>
                </a:srgbClr>
              </a:gs>
              <a:gs pos="100000">
                <a:srgbClr val="007FDE"/>
              </a:gs>
            </a:gsLst>
            <a:lin ang="5400000" scaled="1"/>
            <a:tileRect/>
          </a:gradFill>
          <a:ln w="19050">
            <a:noFill/>
            <a:headEnd/>
            <a:tailEnd/>
          </a:ln>
          <a:effectLst>
            <a:outerShdw blurRad="38100" dist="38100" dir="16200000" rotWithShape="0">
              <a:prstClr val="black">
                <a:alpha val="3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 w="381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855206" y="4500570"/>
            <a:ext cx="360000" cy="1500198"/>
          </a:xfrm>
          <a:prstGeom prst="roundRect">
            <a:avLst/>
          </a:prstGeom>
          <a:gradFill flip="none" rotWithShape="1">
            <a:gsLst>
              <a:gs pos="0">
                <a:srgbClr val="008FF0">
                  <a:shade val="30000"/>
                  <a:satMod val="115000"/>
                </a:srgbClr>
              </a:gs>
              <a:gs pos="50000">
                <a:srgbClr val="008FF0">
                  <a:shade val="67500"/>
                  <a:satMod val="115000"/>
                </a:srgbClr>
              </a:gs>
              <a:gs pos="100000">
                <a:srgbClr val="007FDE"/>
              </a:gs>
            </a:gsLst>
            <a:lin ang="5400000" scaled="1"/>
            <a:tileRect/>
          </a:gradFill>
          <a:ln w="19050">
            <a:noFill/>
            <a:headEnd/>
            <a:tailEnd/>
          </a:ln>
          <a:effectLst>
            <a:outerShdw blurRad="38100" dist="38100" dir="16200000" rotWithShape="0">
              <a:prstClr val="black">
                <a:alpha val="3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 w="381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582704" y="5214950"/>
            <a:ext cx="360000" cy="785818"/>
          </a:xfrm>
          <a:prstGeom prst="roundRect">
            <a:avLst/>
          </a:prstGeom>
          <a:gradFill flip="none" rotWithShape="1">
            <a:gsLst>
              <a:gs pos="0">
                <a:srgbClr val="008FF0">
                  <a:shade val="30000"/>
                  <a:satMod val="115000"/>
                </a:srgbClr>
              </a:gs>
              <a:gs pos="50000">
                <a:srgbClr val="008FF0">
                  <a:shade val="67500"/>
                  <a:satMod val="115000"/>
                </a:srgbClr>
              </a:gs>
              <a:gs pos="100000">
                <a:srgbClr val="007FDE"/>
              </a:gs>
            </a:gsLst>
            <a:lin ang="5400000" scaled="1"/>
            <a:tileRect/>
          </a:gradFill>
          <a:ln w="19050">
            <a:noFill/>
            <a:headEnd/>
            <a:tailEnd/>
          </a:ln>
          <a:effectLst>
            <a:outerShdw blurRad="38100" dist="38100" dir="16200000" rotWithShape="0">
              <a:prstClr val="black">
                <a:alpha val="30000"/>
              </a:prstClr>
            </a:outerShdw>
          </a:effectLst>
          <a:scene3d>
            <a:camera prst="orthographicFront"/>
            <a:lightRig rig="balanced" dir="t"/>
          </a:scene3d>
          <a:sp3d prstMaterial="plastic">
            <a:bevelT w="381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pic>
        <p:nvPicPr>
          <p:cNvPr id="11" name="그림 10" descr="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294745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603241" y="2223307"/>
            <a:ext cx="425451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Discount for service fees when procurement request is made via KONEPS</a:t>
            </a:r>
          </a:p>
        </p:txBody>
      </p:sp>
      <p:pic>
        <p:nvPicPr>
          <p:cNvPr id="13" name="그림 12" descr="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5526962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gray">
          <a:xfrm>
            <a:off x="603241" y="5455523"/>
            <a:ext cx="425451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Use of KONEPS was included in the government-wide performance evaluation criteria until 2009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14282" y="4803828"/>
            <a:ext cx="45034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lnSpc>
                <a:spcPct val="150000"/>
              </a:lnSpc>
              <a:buSzPct val="100000"/>
              <a:buBlip>
                <a:blip r:embed="rId6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The Stick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060549" y="1666876"/>
            <a:ext cx="3831928" cy="420019"/>
          </a:xfrm>
          <a:prstGeom prst="roundRect">
            <a:avLst>
              <a:gd name="adj" fmla="val 6774"/>
            </a:avLst>
          </a:prstGeom>
          <a:gradFill flip="none" rotWithShape="1">
            <a:gsLst>
              <a:gs pos="0">
                <a:srgbClr val="90B7DE">
                  <a:lumMod val="80000"/>
                </a:srgbClr>
              </a:gs>
              <a:gs pos="90000">
                <a:srgbClr val="3D74B1"/>
              </a:gs>
              <a:gs pos="100000">
                <a:srgbClr val="7CA2C8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contourW="6350" prstMaterial="dkEdge">
            <a:bevelT w="6350" h="44450"/>
            <a:bevelB w="0"/>
            <a:contourClr>
              <a:sysClr val="window" lastClr="FFFFFF">
                <a:lumMod val="85000"/>
              </a:sysClr>
            </a:contourClr>
          </a:sp3d>
        </p:spPr>
        <p:txBody>
          <a:bodyPr rtlCol="0" anchor="ctr">
            <a:sp3d>
              <a:bevelT w="1270"/>
              <a:contourClr>
                <a:srgbClr val="386AA2"/>
              </a:contourClr>
            </a:sp3d>
          </a:bodyPr>
          <a:lstStyle/>
          <a:p>
            <a:pPr algn="ctr">
              <a:lnSpc>
                <a:spcPts val="2000"/>
              </a:lnSpc>
              <a:buClr>
                <a:prstClr val="black">
                  <a:lumMod val="85000"/>
                  <a:lumOff val="15000"/>
                </a:prstClr>
              </a:buClr>
              <a:buSzPct val="65000"/>
            </a:pPr>
            <a:r>
              <a:rPr lang="en-US" altLang="ko-KR" b="1" spc="-60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Use of e-Contracting</a:t>
            </a:r>
            <a:endParaRPr lang="en-US" altLang="ko-KR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286380" y="5840037"/>
            <a:ext cx="3368180" cy="446483"/>
          </a:xfrm>
          <a:prstGeom prst="roundRect">
            <a:avLst>
              <a:gd name="adj" fmla="val 6111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  <a:tileRect/>
          </a:gradFill>
          <a:ln w="19050">
            <a:noFill/>
            <a:headEnd/>
            <a:tailEnd/>
          </a:ln>
          <a:effectLst>
            <a:outerShdw blurRad="127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dirty="0">
              <a:solidFill>
                <a:schemeClr val="bg1"/>
              </a:solidFill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2279" y="585789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89733" y="585789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8163" y="585789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0694" y="4804958"/>
            <a:ext cx="68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4168" y="4019140"/>
            <a:ext cx="68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73794" y="2256964"/>
            <a:ext cx="68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98%</a:t>
            </a:r>
            <a:endParaRPr lang="ko-KR" alt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그림 23" descr="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109530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gray">
          <a:xfrm>
            <a:off x="600500" y="3026631"/>
            <a:ext cx="425451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Sending letters to heads of public entities when procurement requests arrive in paper or fax </a:t>
            </a:r>
          </a:p>
        </p:txBody>
      </p:sp>
      <p:pic>
        <p:nvPicPr>
          <p:cNvPr id="26" name="그림 25" descr="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181100"/>
            <a:ext cx="105156" cy="10515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gray">
          <a:xfrm>
            <a:off x="600500" y="4098201"/>
            <a:ext cx="425451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spc="-8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Marketing visits to public entities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14282" y="1526433"/>
            <a:ext cx="450344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lnSpc>
                <a:spcPct val="150000"/>
              </a:lnSpc>
              <a:buSzPct val="100000"/>
              <a:buBlip>
                <a:blip r:embed="rId6"/>
              </a:buBlip>
              <a:defRPr/>
            </a:pPr>
            <a:r>
              <a: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The Carrot</a:t>
            </a:r>
          </a:p>
        </p:txBody>
      </p:sp>
    </p:spTree>
    <p:extLst>
      <p:ext uri="{BB962C8B-B14F-4D97-AF65-F5344CB8AC3E}">
        <p14:creationId xmlns:p14="http://schemas.microsoft.com/office/powerpoint/2010/main" val="19615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Success factors of KONEPS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" name="모서리가 둥근 직사각형 67"/>
          <p:cNvSpPr/>
          <p:nvPr/>
        </p:nvSpPr>
        <p:spPr bwMode="auto">
          <a:xfrm>
            <a:off x="250824" y="908051"/>
            <a:ext cx="8642351" cy="42436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6350" cap="flat" cmpd="sng" algn="ctr">
            <a:gradFill>
              <a:gsLst>
                <a:gs pos="0">
                  <a:srgbClr val="6B95C7"/>
                </a:gs>
                <a:gs pos="20000">
                  <a:srgbClr val="C5D5E9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50000">
                  <a:srgbClr val="5383BD"/>
                </a:gs>
              </a:gsLst>
              <a:lin ang="5400000" scaled="0"/>
            </a:gradFill>
            <a:prstDash val="solid"/>
            <a:headEnd/>
            <a:tailEnd/>
          </a:ln>
          <a:effectLst>
            <a:outerShdw blurRad="38100" dist="12700" dir="5400000" algn="t" rotWithShape="0">
              <a:prstClr val="black">
                <a:alpha val="56000"/>
              </a:prstClr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contourW="38100">
              <a:bevelT w="1270" prst="artDeco"/>
              <a:contourClr>
                <a:schemeClr val="bg1"/>
              </a:contourClr>
            </a:sp3d>
          </a:bodyPr>
          <a:lstStyle/>
          <a:p>
            <a:pPr indent="266700">
              <a:buSzPct val="80000"/>
            </a:pPr>
            <a:r>
              <a:rPr lang="en-US" altLang="ko-KR" sz="2200" b="1" spc="-80" dirty="0" smtClean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Training and User Support</a:t>
            </a:r>
            <a:endParaRPr lang="en-US" altLang="ko-KR" sz="2200" b="1" spc="-80" dirty="0">
              <a:gradFill>
                <a:gsLst>
                  <a:gs pos="2000">
                    <a:srgbClr val="0052A5"/>
                  </a:gs>
                  <a:gs pos="39000">
                    <a:srgbClr val="008FFA">
                      <a:lumMod val="67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4" descr="C:\Users\Flapino\Desktop\2013.01.24_조달청 국제협력과_60pPT_최가득 주무관\이미지\그림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" y="1003584"/>
            <a:ext cx="178610" cy="2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214282" y="1428736"/>
            <a:ext cx="8572560" cy="4857784"/>
            <a:chOff x="214282" y="1428736"/>
            <a:chExt cx="8572560" cy="4857784"/>
          </a:xfrm>
        </p:grpSpPr>
        <p:sp>
          <p:nvSpPr>
            <p:cNvPr id="9" name="직사각형 8"/>
            <p:cNvSpPr/>
            <p:nvPr/>
          </p:nvSpPr>
          <p:spPr>
            <a:xfrm>
              <a:off x="214282" y="5327283"/>
              <a:ext cx="8572560" cy="959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3200" indent="-203200">
                <a:lnSpc>
                  <a:spcPct val="150000"/>
                </a:lnSpc>
                <a:spcAft>
                  <a:spcPts val="1000"/>
                </a:spcAft>
                <a:buSzPct val="100000"/>
                <a:buBlip>
                  <a:blip r:embed="rId5"/>
                </a:buBlip>
                <a:defRPr/>
              </a:pPr>
              <a:r>
                <a:rPr lang="en-US" altLang="ko-KR" sz="2000" b="1" spc="-7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Web Call Center</a:t>
              </a:r>
              <a:endPara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425450" indent="-203200">
                <a:spcAft>
                  <a:spcPts val="600"/>
                </a:spcAft>
                <a:buSzPct val="100000"/>
                <a:buFont typeface="Wingdings" pitchFamily="2" charset="2"/>
                <a:buChar char="ü"/>
                <a:defRPr/>
              </a:pPr>
              <a:r>
                <a:rPr lang="en-US" altLang="ko-KR" b="1" spc="-8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55 staff offering 4,585 consultations daily via phone and web video conferencing</a:t>
              </a:r>
              <a:endPara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515680" y="2857496"/>
              <a:ext cx="8128286" cy="785818"/>
            </a:xfrm>
            <a:prstGeom prst="roundRect">
              <a:avLst>
                <a:gd name="adj" fmla="val 3389"/>
              </a:avLst>
            </a:prstGeom>
            <a:solidFill>
              <a:srgbClr val="DEF0FB"/>
            </a:solidFill>
            <a:ln>
              <a:noFill/>
            </a:ln>
            <a:effectLst>
              <a:outerShdw dist="38100" dir="5400000" algn="t" rotWithShape="0">
                <a:srgbClr val="1E7DEE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altLang="ko-KR" sz="2000" i="1" spc="-50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In the early onset of e-Bidding, PPS held </a:t>
              </a:r>
              <a:r>
                <a:rPr lang="en-US" altLang="ko-KR" sz="2000" b="1" i="1" spc="-50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130 training sessions </a:t>
              </a:r>
              <a:r>
                <a:rPr lang="en-US" altLang="ko-KR" sz="2000" i="1" spc="-50" dirty="0" smtClean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in one year and operated training courses at 23 locations  across the nation</a:t>
              </a:r>
              <a:endParaRPr lang="ko-KR" altLang="en-US" sz="20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14282" y="4010856"/>
              <a:ext cx="8572560" cy="959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3200" indent="-203200">
                <a:lnSpc>
                  <a:spcPct val="150000"/>
                </a:lnSpc>
                <a:spcAft>
                  <a:spcPts val="1000"/>
                </a:spcAft>
                <a:buSzPct val="100000"/>
                <a:buBlip>
                  <a:blip r:embed="rId5"/>
                </a:buBlip>
                <a:defRPr/>
              </a:pPr>
              <a:r>
                <a:rPr lang="en-US" altLang="ko-KR" sz="2000" b="1" spc="-7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Online Simulation Module</a:t>
              </a:r>
              <a:endPara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425450" indent="-203200">
                <a:spcAft>
                  <a:spcPts val="600"/>
                </a:spcAft>
                <a:buSzPct val="100000"/>
                <a:buFont typeface="Wingdings" pitchFamily="2" charset="2"/>
                <a:buChar char="ü"/>
                <a:defRPr/>
              </a:pPr>
              <a:r>
                <a:rPr lang="en-US" altLang="ko-KR" b="1" spc="-8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Step-by-step user simulation module available within KONEPS</a:t>
              </a:r>
              <a:endPara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14282" y="1428736"/>
              <a:ext cx="8572560" cy="1236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3200" indent="-203200">
                <a:lnSpc>
                  <a:spcPct val="150000"/>
                </a:lnSpc>
                <a:spcAft>
                  <a:spcPts val="1000"/>
                </a:spcAft>
                <a:buSzPct val="100000"/>
                <a:buBlip>
                  <a:blip r:embed="rId5"/>
                </a:buBlip>
                <a:defRPr/>
              </a:pPr>
              <a:r>
                <a:rPr lang="en-US" altLang="ko-KR" sz="2000" b="1" spc="-7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Nation-wide Training Sessions</a:t>
              </a:r>
              <a:endParaRPr lang="en-US" altLang="ko-KR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425450" indent="-203200">
                <a:spcAft>
                  <a:spcPts val="600"/>
                </a:spcAft>
                <a:buSzPct val="100000"/>
                <a:buFont typeface="Wingdings" pitchFamily="2" charset="2"/>
                <a:buChar char="ü"/>
                <a:defRPr/>
              </a:pPr>
              <a:r>
                <a:rPr lang="en-US" altLang="ko-KR" b="1" spc="-80" dirty="0" smtClean="0">
                  <a:gradFill>
                    <a:gsLst>
                      <a:gs pos="2000">
                        <a:schemeClr val="tx1">
                          <a:lumMod val="97000"/>
                        </a:schemeClr>
                      </a:gs>
                      <a:gs pos="39000">
                        <a:schemeClr val="tx1">
                          <a:lumMod val="79000"/>
                          <a:lumOff val="21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Classroom training sessions for both public officials and suppliers at Public Procurement Training Institute and 13 Regional PPS offices </a:t>
              </a:r>
              <a:endParaRPr lang="en-US" altLang="ko-KR" sz="2000" b="1" spc="-7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1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1785926"/>
            <a:ext cx="101502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  <a:cs typeface="Arial" pitchFamily="34" charset="0"/>
              </a:rPr>
              <a:t>Ⅰ</a:t>
            </a:r>
            <a:endParaRPr kumimoji="0" lang="ko-KR" altLang="en-US" sz="6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HY신명조" pitchFamily="18" charset="-127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195736" y="1556792"/>
            <a:ext cx="84337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en-US" altLang="ko-KR" sz="3600" b="1" dirty="0" smtClean="0">
              <a:solidFill>
                <a:srgbClr val="064188"/>
              </a:solidFill>
              <a:latin typeface="Tahoma" pitchFamily="34" charset="0"/>
            </a:endParaRPr>
          </a:p>
          <a:p>
            <a:r>
              <a:rPr kumimoji="0" lang="en-US" altLang="ko-KR" sz="3600" b="1" dirty="0" smtClean="0">
                <a:solidFill>
                  <a:srgbClr val="064188"/>
                </a:solidFill>
                <a:latin typeface="Tahoma" pitchFamily="34" charset="0"/>
              </a:rPr>
              <a:t>Korea’s Data Sharing Policies</a:t>
            </a:r>
            <a:r>
              <a:rPr kumimoji="0" lang="en-US" altLang="ko-KR" sz="3600" b="1" dirty="0" smtClean="0">
                <a:solidFill>
                  <a:srgbClr val="FF0000"/>
                </a:solidFill>
                <a:latin typeface="Tahoma" pitchFamily="34" charset="0"/>
              </a:rPr>
              <a:t>          </a:t>
            </a:r>
            <a:endParaRPr kumimoji="0" lang="ko-KR" altLang="en-US" sz="3600" b="1" dirty="0">
              <a:solidFill>
                <a:srgbClr val="064188"/>
              </a:solidFill>
              <a:latin typeface="Tahoma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660232" y="186163"/>
            <a:ext cx="226774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69535" y="2930035"/>
            <a:ext cx="63733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Disclosure via KONEPS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Statistical System for Public Procurement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API on Public Procurement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2000" b="1" dirty="0" smtClean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18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Information Disclosure via KONEPS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5" name="모서리가 둥근 직사각형 4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lvl="0"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Available Data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 Box 4"/>
          <p:cNvSpPr txBox="1">
            <a:spLocks noChangeArrowheads="1"/>
          </p:cNvSpPr>
          <p:nvPr/>
        </p:nvSpPr>
        <p:spPr bwMode="gray">
          <a:xfrm>
            <a:off x="529611" y="1557098"/>
            <a:ext cx="8215314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3200" indent="-203200">
              <a:lnSpc>
                <a:spcPts val="2000"/>
              </a:lnSpc>
              <a:spcAft>
                <a:spcPts val="900"/>
              </a:spcAft>
              <a:buSzPct val="100000"/>
              <a:buBlip>
                <a:blip r:embed="rId5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Entire Process from PR  to contract disclosed to public</a:t>
            </a:r>
            <a:endParaRPr lang="en-US" altLang="ko-KR" b="1" spc="-10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1007991689"/>
              </p:ext>
            </p:extLst>
          </p:nvPr>
        </p:nvGraphicFramePr>
        <p:xfrm>
          <a:off x="428596" y="2071678"/>
          <a:ext cx="820318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Information Disclosure via KONEPS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5" name="모서리가 둥근 직사각형 4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lvl="0"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Pre-tender Phase : Advance Notice of Tender Specifications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그룹 16"/>
          <p:cNvGrpSpPr/>
          <p:nvPr/>
        </p:nvGrpSpPr>
        <p:grpSpPr>
          <a:xfrm>
            <a:off x="214282" y="1643050"/>
            <a:ext cx="8643966" cy="4786346"/>
            <a:chOff x="142844" y="1857364"/>
            <a:chExt cx="8643966" cy="478634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/>
            <a:srcRect r="3168" b="5545"/>
            <a:stretch>
              <a:fillRect/>
            </a:stretch>
          </p:blipFill>
          <p:spPr bwMode="auto">
            <a:xfrm>
              <a:off x="1428728" y="1857364"/>
              <a:ext cx="7358082" cy="47863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" name="모서리가 둥근 사각형 설명선 14"/>
            <p:cNvSpPr/>
            <p:nvPr/>
          </p:nvSpPr>
          <p:spPr bwMode="auto">
            <a:xfrm>
              <a:off x="142844" y="4238568"/>
              <a:ext cx="1143008" cy="571504"/>
            </a:xfrm>
            <a:prstGeom prst="wedgeRoundRectCallout">
              <a:avLst>
                <a:gd name="adj1" fmla="val 63945"/>
                <a:gd name="adj2" fmla="val 3964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Preliminary Tender Notice</a:t>
              </a:r>
              <a:endParaRPr lang="ko-KR" altLang="en-US" sz="1600" dirty="0"/>
            </a:p>
          </p:txBody>
        </p:sp>
        <p:sp>
          <p:nvSpPr>
            <p:cNvPr id="16" name="모서리가 둥근 사각형 설명선 15"/>
            <p:cNvSpPr/>
            <p:nvPr/>
          </p:nvSpPr>
          <p:spPr bwMode="auto">
            <a:xfrm>
              <a:off x="1285852" y="5703141"/>
              <a:ext cx="1512073" cy="428628"/>
            </a:xfrm>
            <a:prstGeom prst="wedgeRoundRectCallout">
              <a:avLst>
                <a:gd name="adj1" fmla="val 63945"/>
                <a:gd name="adj2" fmla="val 3964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Challenge from a Firm</a:t>
              </a:r>
              <a:endParaRPr lang="ko-KR" altLang="en-US" sz="1600" dirty="0"/>
            </a:p>
          </p:txBody>
        </p:sp>
        <p:sp>
          <p:nvSpPr>
            <p:cNvPr id="17" name="모서리가 둥근 사각형 설명선 16"/>
            <p:cNvSpPr/>
            <p:nvPr/>
          </p:nvSpPr>
          <p:spPr bwMode="auto">
            <a:xfrm>
              <a:off x="1285852" y="6215082"/>
              <a:ext cx="1500198" cy="428628"/>
            </a:xfrm>
            <a:prstGeom prst="wedgeRoundRectCallout">
              <a:avLst>
                <a:gd name="adj1" fmla="val 66716"/>
                <a:gd name="adj2" fmla="val 362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Response from Contracting Officer</a:t>
              </a:r>
              <a:endParaRPr lang="ko-KR" altLang="en-US" sz="1600" dirty="0"/>
            </a:p>
          </p:txBody>
        </p:sp>
        <p:sp>
          <p:nvSpPr>
            <p:cNvPr id="18" name="모서리가 둥근 사각형 설명선 17"/>
            <p:cNvSpPr/>
            <p:nvPr/>
          </p:nvSpPr>
          <p:spPr bwMode="auto">
            <a:xfrm>
              <a:off x="5345943" y="3905316"/>
              <a:ext cx="1512073" cy="428628"/>
            </a:xfrm>
            <a:prstGeom prst="wedgeRoundRectCallout">
              <a:avLst>
                <a:gd name="adj1" fmla="val -58572"/>
                <a:gd name="adj2" fmla="val -1299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Contracting Official’s contact</a:t>
              </a:r>
              <a:endParaRPr lang="ko-KR" altLang="en-US" sz="1600" dirty="0"/>
            </a:p>
          </p:txBody>
        </p:sp>
        <p:sp>
          <p:nvSpPr>
            <p:cNvPr id="19" name="모서리가 둥근 사각형 설명선 18"/>
            <p:cNvSpPr/>
            <p:nvPr/>
          </p:nvSpPr>
          <p:spPr bwMode="auto">
            <a:xfrm>
              <a:off x="5345755" y="3143248"/>
              <a:ext cx="1512073" cy="428628"/>
            </a:xfrm>
            <a:prstGeom prst="wedgeRoundRectCallout">
              <a:avLst>
                <a:gd name="adj1" fmla="val 35672"/>
                <a:gd name="adj2" fmla="val 7011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Challenge Deadline</a:t>
              </a:r>
              <a:endParaRPr lang="ko-KR" altLang="en-US" sz="16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Information Disclosure via KONEPS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5" name="모서리가 둥근 직사각형 4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lvl="0"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List of Tender Notices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39" y="1460206"/>
            <a:ext cx="8353624" cy="533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모서리가 둥근 사각형 설명선 22"/>
          <p:cNvSpPr/>
          <p:nvPr/>
        </p:nvSpPr>
        <p:spPr bwMode="auto">
          <a:xfrm>
            <a:off x="6530202" y="1556792"/>
            <a:ext cx="1512073" cy="428628"/>
          </a:xfrm>
          <a:prstGeom prst="wedgeRoundRectCallout">
            <a:avLst>
              <a:gd name="adj1" fmla="val 35672"/>
              <a:gd name="adj2" fmla="val 70119"/>
              <a:gd name="adj3" fmla="val 16667"/>
            </a:avLst>
          </a:prstGeom>
          <a:solidFill>
            <a:schemeClr val="bg1"/>
          </a:solidFill>
          <a:ln w="19050">
            <a:solidFill>
              <a:srgbClr val="F46F0C"/>
            </a:solidFill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 Need To Login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026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Information Disclosure via KONEPS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5" name="모서리가 둥근 직사각형 4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lvl="0"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Bidding Results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/>
          <a:srcRect l="7848" t="18171" r="4305" b="-185"/>
          <a:stretch/>
        </p:blipFill>
        <p:spPr bwMode="auto">
          <a:xfrm>
            <a:off x="250824" y="1556792"/>
            <a:ext cx="8340455" cy="54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모서리가 둥근 직사각형 8"/>
          <p:cNvSpPr/>
          <p:nvPr/>
        </p:nvSpPr>
        <p:spPr>
          <a:xfrm>
            <a:off x="514611" y="4149080"/>
            <a:ext cx="6937709" cy="27089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1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192.168.1.100\cjicomm\05_Current Project\PM_민경\110718_조달청_국제협력과_\4_산출물\ppt\03_간지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1785926"/>
            <a:ext cx="101502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  <a:cs typeface="Arial" pitchFamily="34" charset="0"/>
              </a:rPr>
              <a:t>Ⅰ</a:t>
            </a:r>
            <a:endParaRPr kumimoji="0" lang="ko-KR" altLang="en-US" sz="66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HY신명조" pitchFamily="18" charset="-127"/>
              <a:ea typeface="HY신명조" pitchFamily="18" charset="-127"/>
              <a:cs typeface="Arial" pitchFamily="34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195736" y="1556792"/>
            <a:ext cx="57230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en-US" altLang="ko-KR" sz="3600" b="1" dirty="0" smtClean="0">
              <a:solidFill>
                <a:srgbClr val="064188"/>
              </a:solidFill>
              <a:latin typeface="Tahoma" pitchFamily="34" charset="0"/>
            </a:endParaRPr>
          </a:p>
          <a:p>
            <a:r>
              <a:rPr kumimoji="0" lang="en-US" altLang="ko-KR" sz="3600" b="1" dirty="0">
                <a:solidFill>
                  <a:srgbClr val="064188"/>
                </a:solidFill>
                <a:latin typeface="Tahoma" pitchFamily="34" charset="0"/>
              </a:rPr>
              <a:t>e-Procurement in Korea</a:t>
            </a:r>
          </a:p>
          <a:p>
            <a:r>
              <a:rPr kumimoji="0" lang="en-US" altLang="ko-KR" sz="3600" b="1" dirty="0" smtClean="0">
                <a:solidFill>
                  <a:srgbClr val="FF0000"/>
                </a:solidFill>
                <a:latin typeface="Tahoma" pitchFamily="34" charset="0"/>
              </a:rPr>
              <a:t>           </a:t>
            </a:r>
            <a:endParaRPr kumimoji="0" lang="ko-KR" altLang="en-US" sz="3600" b="1" dirty="0">
              <a:solidFill>
                <a:srgbClr val="064188"/>
              </a:solidFill>
              <a:latin typeface="Tahoma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660232" y="186163"/>
            <a:ext cx="226774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633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Information Disclosure via KONEPS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20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5" name="모서리가 둥근 직사각형 4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lvl="0"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 Contract Details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그룹 38"/>
          <p:cNvGrpSpPr/>
          <p:nvPr/>
        </p:nvGrpSpPr>
        <p:grpSpPr>
          <a:xfrm>
            <a:off x="79919" y="1547451"/>
            <a:ext cx="8166499" cy="4912424"/>
            <a:chOff x="79919" y="1547451"/>
            <a:chExt cx="8166499" cy="491242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b="2137"/>
            <a:stretch>
              <a:fillRect/>
            </a:stretch>
          </p:blipFill>
          <p:spPr bwMode="auto">
            <a:xfrm>
              <a:off x="683568" y="1547451"/>
              <a:ext cx="7562850" cy="49124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직사각형 9"/>
            <p:cNvSpPr/>
            <p:nvPr/>
          </p:nvSpPr>
          <p:spPr bwMode="auto">
            <a:xfrm>
              <a:off x="4567643" y="4042858"/>
              <a:ext cx="880817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Contr. Price</a:t>
              </a:r>
              <a:endParaRPr lang="ko-KR" altLang="en-US" sz="1000" dirty="0"/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4567268" y="3173727"/>
              <a:ext cx="1428760" cy="202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Competition Method</a:t>
              </a:r>
              <a:endParaRPr lang="ko-KR" altLang="en-US" sz="1000" dirty="0"/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4567267" y="4697863"/>
              <a:ext cx="1309822" cy="1308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Tender #</a:t>
              </a:r>
              <a:endParaRPr lang="ko-KR" altLang="en-US" sz="1000" dirty="0"/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1019681" y="2745099"/>
              <a:ext cx="1309822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 #</a:t>
              </a:r>
              <a:endParaRPr lang="ko-KR" altLang="en-US" sz="1000" dirty="0"/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733553" y="5257303"/>
              <a:ext cx="2048140" cy="202439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Contracting Agency Info</a:t>
              </a:r>
              <a:endParaRPr lang="ko-KR" altLang="en-US" sz="1000" dirty="0"/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4567455" y="5936060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Contracting Officer</a:t>
              </a:r>
              <a:endParaRPr lang="ko-KR" altLang="en-US" sz="1000" dirty="0"/>
            </a:p>
          </p:txBody>
        </p:sp>
        <p:sp>
          <p:nvSpPr>
            <p:cNvPr id="16" name="직사각형 15"/>
            <p:cNvSpPr/>
            <p:nvPr/>
          </p:nvSpPr>
          <p:spPr bwMode="auto">
            <a:xfrm>
              <a:off x="4567455" y="6138498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Fax</a:t>
              </a:r>
              <a:endParaRPr lang="ko-KR" altLang="en-US" sz="1000" dirty="0"/>
            </a:p>
          </p:txBody>
        </p:sp>
        <p:sp>
          <p:nvSpPr>
            <p:cNvPr id="17" name="직사각형 16"/>
            <p:cNvSpPr/>
            <p:nvPr/>
          </p:nvSpPr>
          <p:spPr bwMode="auto">
            <a:xfrm>
              <a:off x="984432" y="5936059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Contracting Unit</a:t>
              </a:r>
              <a:endParaRPr lang="ko-KR" altLang="en-US" sz="1000" dirty="0"/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1031180" y="6150373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Contact</a:t>
              </a:r>
              <a:endParaRPr lang="ko-KR" altLang="en-US" sz="1000" dirty="0"/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1054696" y="5506254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Agency Code</a:t>
              </a:r>
              <a:endParaRPr lang="ko-KR" altLang="en-US" sz="1000" dirty="0"/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4626830" y="5507431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Agency Name</a:t>
              </a:r>
              <a:endParaRPr lang="ko-KR" altLang="en-US" sz="1000" dirty="0"/>
            </a:p>
          </p:txBody>
        </p:sp>
        <p:sp>
          <p:nvSpPr>
            <p:cNvPr id="22" name="직사각형 21"/>
            <p:cNvSpPr/>
            <p:nvPr/>
          </p:nvSpPr>
          <p:spPr bwMode="auto">
            <a:xfrm>
              <a:off x="4627018" y="5709870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Representative</a:t>
              </a:r>
              <a:endParaRPr lang="ko-KR" altLang="en-US" sz="1000" dirty="0"/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1055118" y="5721745"/>
              <a:ext cx="1321697" cy="1666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Agency Type</a:t>
              </a:r>
              <a:endParaRPr lang="ko-KR" altLang="en-US" sz="1000" dirty="0"/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1043242" y="2971288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 Name</a:t>
              </a:r>
              <a:endParaRPr lang="ko-KR" altLang="en-US" sz="1000" dirty="0"/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1029392" y="3828544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Governing Law</a:t>
              </a:r>
              <a:endParaRPr lang="ko-KR" altLang="en-US" sz="1000" dirty="0"/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4662455" y="2745099"/>
              <a:ext cx="1309822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Reference #</a:t>
              </a:r>
              <a:endParaRPr lang="ko-KR" altLang="en-US" sz="1000" dirty="0"/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1015542" y="4269047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Performance Bond</a:t>
              </a:r>
              <a:endParaRPr lang="ko-KR" altLang="en-US" sz="1000" dirty="0"/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1031180" y="4483549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Payment Method</a:t>
              </a:r>
              <a:endParaRPr lang="ko-KR" altLang="en-US" sz="1000" dirty="0"/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4590641" y="4269235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URL</a:t>
              </a:r>
              <a:endParaRPr lang="ko-KR" altLang="en-US" sz="1000" dirty="0"/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971618" y="3399916"/>
              <a:ext cx="1380884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Single / Consortium</a:t>
              </a:r>
              <a:endParaRPr lang="ko-KR" altLang="en-US" sz="1000" dirty="0"/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1019305" y="3602355"/>
              <a:ext cx="1380884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 Date</a:t>
              </a:r>
              <a:endParaRPr lang="ko-KR" altLang="en-US" sz="1000" dirty="0"/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993580" y="3173727"/>
              <a:ext cx="1380884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Category</a:t>
              </a:r>
              <a:endParaRPr lang="ko-KR" altLang="en-US" sz="1000" dirty="0"/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4590641" y="3602355"/>
              <a:ext cx="1380884" cy="190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 Period</a:t>
              </a:r>
              <a:endParaRPr lang="ko-KR" altLang="en-US" sz="1000" dirty="0"/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1031180" y="4054921"/>
              <a:ext cx="1274009" cy="1428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Total Contr. Price</a:t>
              </a:r>
              <a:endParaRPr lang="ko-KR" altLang="en-US" sz="1000" dirty="0"/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1054930" y="4900114"/>
              <a:ext cx="1274009" cy="1428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Remarks</a:t>
              </a:r>
              <a:endParaRPr lang="ko-KR" altLang="en-US" sz="1000" dirty="0"/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1064830" y="4697675"/>
              <a:ext cx="1274009" cy="1428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PR #</a:t>
              </a:r>
              <a:endParaRPr lang="ko-KR" altLang="en-US" sz="1000" dirty="0"/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4626454" y="3399916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Single / Extended</a:t>
              </a:r>
              <a:endParaRPr lang="ko-KR" altLang="en-US" sz="1000" dirty="0"/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4596449" y="3828544"/>
              <a:ext cx="1321509" cy="1547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1000" dirty="0"/>
            </a:p>
          </p:txBody>
        </p:sp>
        <p:sp>
          <p:nvSpPr>
            <p:cNvPr id="39" name="모서리가 둥근 사각형 설명선 38"/>
            <p:cNvSpPr/>
            <p:nvPr/>
          </p:nvSpPr>
          <p:spPr bwMode="auto">
            <a:xfrm>
              <a:off x="79919" y="2024782"/>
              <a:ext cx="913661" cy="642942"/>
            </a:xfrm>
            <a:prstGeom prst="wedgeRoundRectCallout">
              <a:avLst>
                <a:gd name="adj1" fmla="val 63945"/>
                <a:gd name="adj2" fmla="val 3964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Full Progress Report</a:t>
              </a:r>
              <a:endParaRPr lang="ko-KR" altLang="en-US" sz="1600" dirty="0"/>
            </a:p>
          </p:txBody>
        </p:sp>
        <p:sp>
          <p:nvSpPr>
            <p:cNvPr id="40" name="모서리가 둥근 사각형 설명선 39"/>
            <p:cNvSpPr/>
            <p:nvPr/>
          </p:nvSpPr>
          <p:spPr bwMode="auto">
            <a:xfrm>
              <a:off x="5805651" y="2030907"/>
              <a:ext cx="1071570" cy="642942"/>
            </a:xfrm>
            <a:prstGeom prst="wedgeRoundRectCallout">
              <a:avLst>
                <a:gd name="adj1" fmla="val 63945"/>
                <a:gd name="adj2" fmla="val 3964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46F0C"/>
              </a:solidFill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Contract Modification Report</a:t>
              </a:r>
              <a:endParaRPr lang="ko-KR" altLang="en-US" sz="1600" dirty="0"/>
            </a:p>
          </p:txBody>
        </p:sp>
        <p:sp>
          <p:nvSpPr>
            <p:cNvPr id="41" name="직사각형 40"/>
            <p:cNvSpPr/>
            <p:nvPr/>
          </p:nvSpPr>
          <p:spPr bwMode="auto">
            <a:xfrm>
              <a:off x="1039532" y="2073016"/>
              <a:ext cx="2048140" cy="202439"/>
            </a:xfrm>
            <a:prstGeom prst="rect">
              <a:avLst/>
            </a:prstGeom>
            <a:solidFill>
              <a:schemeClr val="bg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Contract Info</a:t>
              </a:r>
              <a:endParaRPr lang="ko-KR" altLang="en-US" sz="1000" dirty="0"/>
            </a:p>
          </p:txBody>
        </p:sp>
      </p:grpSp>
      <p:grpSp>
        <p:nvGrpSpPr>
          <p:cNvPr id="42" name="그룹 32"/>
          <p:cNvGrpSpPr/>
          <p:nvPr/>
        </p:nvGrpSpPr>
        <p:grpSpPr>
          <a:xfrm>
            <a:off x="369876" y="1492053"/>
            <a:ext cx="7992888" cy="4967822"/>
            <a:chOff x="447675" y="1290663"/>
            <a:chExt cx="8248650" cy="5424485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7675" y="1290663"/>
              <a:ext cx="8248650" cy="54244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4" name="직사각형 43"/>
            <p:cNvSpPr/>
            <p:nvPr/>
          </p:nvSpPr>
          <p:spPr bwMode="auto">
            <a:xfrm>
              <a:off x="604130" y="1632164"/>
              <a:ext cx="1153894" cy="2639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Tender </a:t>
              </a:r>
              <a:r>
                <a:rPr lang="en-US" altLang="ko-KR" sz="1100" dirty="0" smtClean="0">
                  <a:solidFill>
                    <a:schemeClr val="bg1"/>
                  </a:solidFill>
                </a:rPr>
                <a:t>Notice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599366" y="2807830"/>
              <a:ext cx="1153894" cy="2639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Awarding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 bwMode="auto">
            <a:xfrm>
              <a:off x="610252" y="3950838"/>
              <a:ext cx="1153894" cy="2639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Contracting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 bwMode="auto">
            <a:xfrm>
              <a:off x="621138" y="5143512"/>
              <a:ext cx="2093474" cy="25785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Upfront Payment Request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 bwMode="auto">
            <a:xfrm>
              <a:off x="621138" y="6149766"/>
              <a:ext cx="1379094" cy="2796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200" dirty="0" smtClean="0">
                  <a:solidFill>
                    <a:schemeClr val="bg1"/>
                  </a:solidFill>
                </a:rPr>
                <a:t>Upfront Payment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 bwMode="auto">
            <a:xfrm>
              <a:off x="1833418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Purchase #</a:t>
              </a:r>
              <a:endParaRPr lang="ko-KR" altLang="en-US" sz="1000" dirty="0"/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2928926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Tender #</a:t>
              </a:r>
              <a:endParaRPr lang="ko-KR" altLang="en-US" sz="1000" dirty="0"/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4108548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Tender Name</a:t>
              </a:r>
              <a:endParaRPr lang="ko-KR" altLang="en-US" sz="1000" dirty="0"/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5286380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Date</a:t>
              </a:r>
              <a:endParaRPr lang="ko-KR" altLang="en-US" sz="1000" dirty="0"/>
            </a:p>
          </p:txBody>
        </p:sp>
        <p:sp>
          <p:nvSpPr>
            <p:cNvPr id="53" name="직사각형 52"/>
            <p:cNvSpPr/>
            <p:nvPr/>
          </p:nvSpPr>
          <p:spPr bwMode="auto">
            <a:xfrm>
              <a:off x="6372792" y="1928802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Compt. Type</a:t>
              </a:r>
              <a:endParaRPr lang="ko-KR" altLang="en-US" sz="1000" dirty="0"/>
            </a:p>
          </p:txBody>
        </p:sp>
        <p:sp>
          <p:nvSpPr>
            <p:cNvPr id="54" name="직사각형 53"/>
            <p:cNvSpPr/>
            <p:nvPr/>
          </p:nvSpPr>
          <p:spPr bwMode="auto">
            <a:xfrm>
              <a:off x="7477020" y="1928802"/>
              <a:ext cx="66688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Contr.</a:t>
              </a:r>
            </a:p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Official</a:t>
              </a:r>
              <a:endParaRPr lang="ko-KR" altLang="en-US" sz="1000" dirty="0"/>
            </a:p>
          </p:txBody>
        </p:sp>
        <p:sp>
          <p:nvSpPr>
            <p:cNvPr id="55" name="직사각형 54"/>
            <p:cNvSpPr/>
            <p:nvPr/>
          </p:nvSpPr>
          <p:spPr bwMode="auto">
            <a:xfrm>
              <a:off x="1835584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1000" dirty="0" smtClean="0"/>
                <a:t>Purchase #</a:t>
              </a:r>
              <a:endParaRPr lang="ko-KR" altLang="en-US" sz="1000" dirty="0"/>
            </a:p>
          </p:txBody>
        </p:sp>
        <p:sp>
          <p:nvSpPr>
            <p:cNvPr id="56" name="직사각형 55"/>
            <p:cNvSpPr/>
            <p:nvPr/>
          </p:nvSpPr>
          <p:spPr bwMode="auto">
            <a:xfrm>
              <a:off x="2967706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Procuring Entity</a:t>
              </a:r>
              <a:endParaRPr lang="ko-KR" altLang="en-US" sz="1000" dirty="0"/>
            </a:p>
          </p:txBody>
        </p:sp>
        <p:sp>
          <p:nvSpPr>
            <p:cNvPr id="57" name="직사각형 56"/>
            <p:cNvSpPr/>
            <p:nvPr/>
          </p:nvSpPr>
          <p:spPr bwMode="auto">
            <a:xfrm>
              <a:off x="4085418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Bid Opening</a:t>
              </a:r>
              <a:endParaRPr lang="ko-KR" altLang="en-US" sz="1000" dirty="0"/>
            </a:p>
          </p:txBody>
        </p:sp>
        <p:sp>
          <p:nvSpPr>
            <p:cNvPr id="58" name="직사각형 57"/>
            <p:cNvSpPr/>
            <p:nvPr/>
          </p:nvSpPr>
          <p:spPr bwMode="auto">
            <a:xfrm>
              <a:off x="5245434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Nominee</a:t>
              </a:r>
              <a:endParaRPr lang="ko-KR" altLang="en-US" sz="1000" dirty="0"/>
            </a:p>
          </p:txBody>
        </p:sp>
        <p:sp>
          <p:nvSpPr>
            <p:cNvPr id="59" name="직사각형 58"/>
            <p:cNvSpPr/>
            <p:nvPr/>
          </p:nvSpPr>
          <p:spPr bwMode="auto">
            <a:xfrm>
              <a:off x="6405450" y="3110590"/>
              <a:ext cx="1024070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Price</a:t>
              </a:r>
              <a:endParaRPr lang="ko-KR" altLang="en-US" sz="1000" dirty="0"/>
            </a:p>
          </p:txBody>
        </p:sp>
        <p:sp>
          <p:nvSpPr>
            <p:cNvPr id="60" name="직사각형 59"/>
            <p:cNvSpPr/>
            <p:nvPr/>
          </p:nvSpPr>
          <p:spPr bwMode="auto">
            <a:xfrm>
              <a:off x="7477020" y="3110590"/>
              <a:ext cx="738318" cy="175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1000" dirty="0" smtClean="0"/>
                <a:t>Award</a:t>
              </a:r>
              <a:endParaRPr lang="ko-KR" altLang="en-US" sz="1000" dirty="0"/>
            </a:p>
          </p:txBody>
        </p:sp>
        <p:sp>
          <p:nvSpPr>
            <p:cNvPr id="61" name="직사각형 60"/>
            <p:cNvSpPr/>
            <p:nvPr/>
          </p:nvSpPr>
          <p:spPr bwMode="auto">
            <a:xfrm>
              <a:off x="1571604" y="4264484"/>
              <a:ext cx="642942" cy="2143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Contr. #</a:t>
              </a:r>
              <a:endParaRPr lang="ko-KR" altLang="en-US" sz="900" dirty="0"/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2313878" y="4264484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Purchase #</a:t>
              </a:r>
              <a:endParaRPr lang="ko-KR" altLang="en-US" sz="900" dirty="0"/>
            </a:p>
          </p:txBody>
        </p:sp>
        <p:sp>
          <p:nvSpPr>
            <p:cNvPr id="63" name="직사각형 62"/>
            <p:cNvSpPr/>
            <p:nvPr/>
          </p:nvSpPr>
          <p:spPr bwMode="auto">
            <a:xfrm>
              <a:off x="3182020" y="4275370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Contractor</a:t>
              </a:r>
              <a:endParaRPr lang="ko-KR" altLang="en-US" sz="900" dirty="0"/>
            </a:p>
          </p:txBody>
        </p:sp>
        <p:sp>
          <p:nvSpPr>
            <p:cNvPr id="64" name="직사각형 63"/>
            <p:cNvSpPr/>
            <p:nvPr/>
          </p:nvSpPr>
          <p:spPr bwMode="auto">
            <a:xfrm>
              <a:off x="4012072" y="4275370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Price</a:t>
              </a:r>
              <a:endParaRPr lang="ko-KR" altLang="en-US" sz="900" dirty="0"/>
            </a:p>
          </p:txBody>
        </p:sp>
        <p:sp>
          <p:nvSpPr>
            <p:cNvPr id="65" name="직사각형 64"/>
            <p:cNvSpPr/>
            <p:nvPr/>
          </p:nvSpPr>
          <p:spPr bwMode="auto">
            <a:xfrm>
              <a:off x="4861176" y="4269248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Item</a:t>
              </a:r>
              <a:endParaRPr lang="ko-KR" altLang="en-US" sz="900" dirty="0"/>
            </a:p>
          </p:txBody>
        </p:sp>
        <p:sp>
          <p:nvSpPr>
            <p:cNvPr id="66" name="직사각형 65"/>
            <p:cNvSpPr/>
            <p:nvPr/>
          </p:nvSpPr>
          <p:spPr bwMode="auto">
            <a:xfrm>
              <a:off x="5715008" y="4264484"/>
              <a:ext cx="796704" cy="22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r>
                <a:rPr lang="en-US" altLang="ko-KR" sz="900" dirty="0" smtClean="0"/>
                <a:t>Date</a:t>
              </a:r>
              <a:endParaRPr lang="ko-KR" altLang="en-US" sz="900" dirty="0"/>
            </a:p>
          </p:txBody>
        </p:sp>
        <p:sp>
          <p:nvSpPr>
            <p:cNvPr id="67" name="직사각형 66"/>
            <p:cNvSpPr/>
            <p:nvPr/>
          </p:nvSpPr>
          <p:spPr bwMode="auto">
            <a:xfrm>
              <a:off x="6292634" y="4253598"/>
              <a:ext cx="1214446" cy="2469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900" dirty="0" smtClean="0"/>
                <a:t>Process time (days)</a:t>
              </a:r>
            </a:p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900" dirty="0" smtClean="0"/>
                <a:t>Standard / Actual</a:t>
              </a:r>
              <a:endParaRPr lang="ko-KR" altLang="en-US" sz="900" dirty="0"/>
            </a:p>
          </p:txBody>
        </p:sp>
        <p:sp>
          <p:nvSpPr>
            <p:cNvPr id="68" name="직사각형 67"/>
            <p:cNvSpPr/>
            <p:nvPr/>
          </p:nvSpPr>
          <p:spPr bwMode="auto">
            <a:xfrm>
              <a:off x="7457414" y="4253598"/>
              <a:ext cx="686486" cy="2360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  <a:buSzPct val="65000"/>
              </a:pPr>
              <a:r>
                <a:rPr lang="en-US" altLang="ko-KR" sz="900" dirty="0" smtClean="0"/>
                <a:t>Contr. Official</a:t>
              </a:r>
              <a:endParaRPr lang="ko-KR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61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모서리가 둥근 직사각형 71"/>
          <p:cNvSpPr/>
          <p:nvPr/>
        </p:nvSpPr>
        <p:spPr>
          <a:xfrm>
            <a:off x="6056648" y="3135112"/>
            <a:ext cx="2960174" cy="3484623"/>
          </a:xfrm>
          <a:prstGeom prst="roundRect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Statistical </a:t>
            </a:r>
            <a:r>
              <a:rPr lang="en-US" altLang="ko-KR" dirty="0"/>
              <a:t>S</a:t>
            </a:r>
            <a:r>
              <a:rPr lang="en-US" altLang="ko-KR" dirty="0" smtClean="0"/>
              <a:t>ystem for Public Procurement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21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4" name="Picture 4" descr="C:\Users\Flapino\Desktop\2013.01.24_조달청 국제협력과_60pPT_최가득 주무관\이미지\그림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" y="1003584"/>
            <a:ext cx="178610" cy="2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Open Data Policy  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직사각형 7"/>
          <p:cNvSpPr/>
          <p:nvPr/>
        </p:nvSpPr>
        <p:spPr>
          <a:xfrm>
            <a:off x="428595" y="1412776"/>
            <a:ext cx="860790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‘All(</a:t>
            </a:r>
            <a:r>
              <a:rPr lang="en-US" altLang="ko-KR" b="1" spc="-100" dirty="0" err="1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Ontong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 Procurement ’ Website      </a:t>
            </a:r>
            <a:r>
              <a:rPr lang="en-US" altLang="ko-KR" b="1" i="1" u="sng" spc="-100" dirty="0" smtClean="0">
                <a:solidFill>
                  <a:srgbClr val="6600FF"/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ppstat.g2b.go.kr</a:t>
            </a:r>
          </a:p>
          <a:p>
            <a:pPr marL="203200" indent="-203200">
              <a:spcAft>
                <a:spcPts val="900"/>
              </a:spcAft>
              <a:buSzPct val="100000"/>
              <a:defRPr/>
            </a:pPr>
            <a:r>
              <a:rPr lang="en-US" altLang="ko-KR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- Interfacing 24 public procurement systems’ DB + paper-based contracting </a:t>
            </a:r>
          </a:p>
          <a:p>
            <a:pPr marL="203200" indent="-203200">
              <a:spcAft>
                <a:spcPts val="900"/>
              </a:spcAft>
              <a:buSzPct val="100000"/>
              <a:defRPr/>
            </a:pPr>
            <a:r>
              <a:rPr lang="en-US" altLang="ko-KR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- Provide integrated procurement data  (102 types of report format)</a:t>
            </a:r>
            <a:endParaRPr lang="en-US" altLang="ko-KR" b="1" spc="-10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그룹 12"/>
          <p:cNvGrpSpPr/>
          <p:nvPr/>
        </p:nvGrpSpPr>
        <p:grpSpPr>
          <a:xfrm>
            <a:off x="395536" y="2996952"/>
            <a:ext cx="8286635" cy="3816424"/>
            <a:chOff x="179512" y="1764128"/>
            <a:chExt cx="8498649" cy="4329168"/>
          </a:xfrm>
        </p:grpSpPr>
        <p:sp>
          <p:nvSpPr>
            <p:cNvPr id="23" name="타원 22"/>
            <p:cNvSpPr/>
            <p:nvPr/>
          </p:nvSpPr>
          <p:spPr>
            <a:xfrm>
              <a:off x="7778563" y="4570580"/>
              <a:ext cx="899598" cy="874644"/>
            </a:xfrm>
            <a:prstGeom prst="ellipse">
              <a:avLst/>
            </a:prstGeom>
            <a:solidFill>
              <a:srgbClr val="56565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201446" y="2276872"/>
              <a:ext cx="1826469" cy="3816424"/>
            </a:xfrm>
            <a:prstGeom prst="roundRect">
              <a:avLst/>
            </a:prstGeom>
            <a:solidFill>
              <a:srgbClr val="FAFAF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vert="ea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pic>
          <p:nvPicPr>
            <p:cNvPr id="29" name="그림 28" descr="building_blac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260" y="2632830"/>
              <a:ext cx="609904" cy="60990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7282" y="3224396"/>
              <a:ext cx="1069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</a:rPr>
                <a:t>Central </a:t>
              </a:r>
              <a:r>
                <a:rPr kumimoji="0" lang="en-US" altLang="ko-K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</a:rPr>
                <a:t>gov</a:t>
              </a: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9512" y="4992418"/>
              <a:ext cx="1090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</a:rPr>
                <a:t>Police office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86894" y="3214071"/>
              <a:ext cx="747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</a:rPr>
                <a:t>Schools</a:t>
              </a:r>
            </a:p>
          </p:txBody>
        </p:sp>
        <p:sp>
          <p:nvSpPr>
            <p:cNvPr id="34" name="오른쪽 화살표 33"/>
            <p:cNvSpPr/>
            <p:nvPr/>
          </p:nvSpPr>
          <p:spPr>
            <a:xfrm>
              <a:off x="2104115" y="2664305"/>
              <a:ext cx="1143521" cy="327376"/>
            </a:xfrm>
            <a:prstGeom prst="rightArrow">
              <a:avLst/>
            </a:prstGeom>
            <a:solidFill>
              <a:srgbClr val="297F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74323" y="2140250"/>
              <a:ext cx="1618187" cy="62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+mn-ea"/>
                </a:rPr>
                <a:t>e-contracts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+mn-ea"/>
                </a:rPr>
                <a:t>(95.8%)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ea"/>
              </a:endParaRPr>
            </a:p>
          </p:txBody>
        </p:sp>
        <p:pic>
          <p:nvPicPr>
            <p:cNvPr id="36" name="Picture 2" descr="C:\Users\user\Desktop\나라장터 엑스포 관련\누리장터, 온통조달 발표자료\아이콘 저장\병원 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357" y="3563914"/>
              <a:ext cx="503238" cy="50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012444" y="4024688"/>
              <a:ext cx="1048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</a:rPr>
                <a:t>Public hospitals</a:t>
              </a:r>
            </a:p>
          </p:txBody>
        </p:sp>
        <p:pic>
          <p:nvPicPr>
            <p:cNvPr id="38" name="Picture 3" descr="C:\Users\user\Desktop\나라장터 엑스포 관련\누리장터, 온통조달 발표자료\아이콘 저장\시청 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82" y="3568541"/>
              <a:ext cx="521482" cy="52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249890" y="4115421"/>
              <a:ext cx="934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</a:rPr>
                <a:t>Local </a:t>
              </a:r>
              <a:r>
                <a:rPr kumimoji="0" lang="en-US" altLang="ko-K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</a:rPr>
                <a:t>gov</a:t>
              </a: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</a:rPr>
                <a:t>.</a:t>
              </a:r>
            </a:p>
          </p:txBody>
        </p:sp>
        <p:pic>
          <p:nvPicPr>
            <p:cNvPr id="40" name="Picture 5" descr="C:\Users\user\Desktop\나라장터 엑스포 관련\누리장터, 온통조달 발표자료\아이콘 저장\학교 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659" y="2665505"/>
              <a:ext cx="568354" cy="56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C:\Users\user\Desktop\나라장터 엑스포 관련\누리장터, 온통조달 발표자료\아이콘 저장\경찰 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19" y="4474581"/>
              <a:ext cx="466408" cy="466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user\Desktop\나라장터 엑스포 관련\누리장터, 온통조달 발표자료\아이콘 저장\소방서 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882" y="4475328"/>
              <a:ext cx="474662" cy="47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1202929" y="4987338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</a:rPr>
                <a:t>Firehouse</a:t>
              </a:r>
            </a:p>
          </p:txBody>
        </p:sp>
        <p:sp>
          <p:nvSpPr>
            <p:cNvPr id="45" name="타원 44"/>
            <p:cNvSpPr/>
            <p:nvPr/>
          </p:nvSpPr>
          <p:spPr>
            <a:xfrm>
              <a:off x="1484353" y="5269417"/>
              <a:ext cx="45719" cy="45719"/>
            </a:xfrm>
            <a:prstGeom prst="ellipse">
              <a:avLst/>
            </a:prstGeom>
            <a:solidFill>
              <a:srgbClr val="FAFAFA">
                <a:lumMod val="10000"/>
              </a:srgbClr>
            </a:solidFill>
            <a:ln w="12700" cap="flat" cmpd="sng" algn="ctr">
              <a:solidFill>
                <a:srgbClr val="FAFAFA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1487528" y="5367451"/>
              <a:ext cx="45719" cy="45719"/>
            </a:xfrm>
            <a:prstGeom prst="ellipse">
              <a:avLst/>
            </a:prstGeom>
            <a:solidFill>
              <a:srgbClr val="FAFAFA">
                <a:lumMod val="10000"/>
              </a:srgbClr>
            </a:solidFill>
            <a:ln w="12700" cap="flat" cmpd="sng" algn="ctr">
              <a:solidFill>
                <a:srgbClr val="FAFAFA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47" name="타원 46"/>
            <p:cNvSpPr/>
            <p:nvPr/>
          </p:nvSpPr>
          <p:spPr>
            <a:xfrm>
              <a:off x="1486334" y="5467704"/>
              <a:ext cx="45719" cy="45719"/>
            </a:xfrm>
            <a:prstGeom prst="ellipse">
              <a:avLst/>
            </a:prstGeom>
            <a:solidFill>
              <a:srgbClr val="FAFAFA">
                <a:lumMod val="10000"/>
              </a:srgbClr>
            </a:solidFill>
            <a:ln w="12700" cap="flat" cmpd="sng" algn="ctr">
              <a:solidFill>
                <a:srgbClr val="FAFAFA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688352" y="5273226"/>
              <a:ext cx="45719" cy="45719"/>
            </a:xfrm>
            <a:prstGeom prst="ellipse">
              <a:avLst/>
            </a:prstGeom>
            <a:solidFill>
              <a:srgbClr val="FAFAFA">
                <a:lumMod val="10000"/>
              </a:srgbClr>
            </a:solidFill>
            <a:ln w="12700" cap="flat" cmpd="sng" algn="ctr">
              <a:solidFill>
                <a:srgbClr val="FAFAFA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49" name="타원 48"/>
            <p:cNvSpPr/>
            <p:nvPr/>
          </p:nvSpPr>
          <p:spPr>
            <a:xfrm>
              <a:off x="691527" y="5371260"/>
              <a:ext cx="45719" cy="45719"/>
            </a:xfrm>
            <a:prstGeom prst="ellipse">
              <a:avLst/>
            </a:prstGeom>
            <a:solidFill>
              <a:srgbClr val="FAFAFA">
                <a:lumMod val="10000"/>
              </a:srgbClr>
            </a:solidFill>
            <a:ln w="12700" cap="flat" cmpd="sng" algn="ctr">
              <a:solidFill>
                <a:srgbClr val="FAFAFA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50" name="타원 49"/>
            <p:cNvSpPr/>
            <p:nvPr/>
          </p:nvSpPr>
          <p:spPr>
            <a:xfrm>
              <a:off x="690333" y="5471513"/>
              <a:ext cx="45719" cy="45719"/>
            </a:xfrm>
            <a:prstGeom prst="ellipse">
              <a:avLst/>
            </a:prstGeom>
            <a:solidFill>
              <a:srgbClr val="FAFAFA">
                <a:lumMod val="10000"/>
              </a:srgbClr>
            </a:solidFill>
            <a:ln w="12700" cap="flat" cmpd="sng" algn="ctr">
              <a:solidFill>
                <a:srgbClr val="FAFAFA">
                  <a:lumMod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51" name="Round Same Side Corner Rectangle 37"/>
            <p:cNvSpPr/>
            <p:nvPr/>
          </p:nvSpPr>
          <p:spPr>
            <a:xfrm rot="5400000">
              <a:off x="931578" y="1030701"/>
              <a:ext cx="368728" cy="183558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AFAFA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36" tIns="45718" rIns="91436" bIns="45718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3533" y="1820381"/>
              <a:ext cx="17921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AFAFA">
                      <a:lumMod val="10000"/>
                    </a:srgbClr>
                  </a:solidFill>
                  <a:effectLst/>
                  <a:uLnTx/>
                  <a:uFillTx/>
                </a:rPr>
                <a:t>Public </a:t>
              </a:r>
              <a:r>
                <a:rPr kumimoji="0" lang="en-US" altLang="ko-K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AFAFA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Entities</a:t>
              </a:r>
              <a:endParaRPr kumimoji="0" lang="ko-KR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오른쪽 화살표 52"/>
            <p:cNvSpPr/>
            <p:nvPr/>
          </p:nvSpPr>
          <p:spPr>
            <a:xfrm>
              <a:off x="2140168" y="4704238"/>
              <a:ext cx="1143521" cy="380946"/>
            </a:xfrm>
            <a:prstGeom prst="rightArrow">
              <a:avLst/>
            </a:prstGeom>
            <a:solidFill>
              <a:srgbClr val="297F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16971" y="3834155"/>
              <a:ext cx="1816961" cy="907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+mn-ea"/>
                </a:rPr>
                <a:t>Paper-based contracts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+mn-ea"/>
                </a:rPr>
                <a:t>(4.2%)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505441">
              <a:off x="5033083" y="2130844"/>
              <a:ext cx="1319607" cy="890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+mn-ea"/>
                </a:rPr>
                <a:t>Bidding&amp; contract data</a:t>
              </a:r>
              <a:r>
                <a:rPr kumimoji="0" lang="ko-KR" alt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+mn-ea"/>
                </a:rPr>
                <a:t>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 rot="20068616">
              <a:off x="4781794" y="4080024"/>
              <a:ext cx="1181021" cy="66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65656"/>
                  </a:solidFill>
                  <a:effectLst/>
                  <a:uLnTx/>
                  <a:uFillTx/>
                  <a:latin typeface="+mn-ea"/>
                </a:rPr>
                <a:t>Contract data</a:t>
              </a:r>
              <a:endPara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57" name="오른쪽 화살표 56"/>
            <p:cNvSpPr/>
            <p:nvPr/>
          </p:nvSpPr>
          <p:spPr>
            <a:xfrm rot="1548416">
              <a:off x="5039858" y="2901135"/>
              <a:ext cx="1173142" cy="410562"/>
            </a:xfrm>
            <a:prstGeom prst="rightArrow">
              <a:avLst/>
            </a:prstGeom>
            <a:solidFill>
              <a:srgbClr val="297F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58" name="오른쪽 화살표 57"/>
            <p:cNvSpPr/>
            <p:nvPr/>
          </p:nvSpPr>
          <p:spPr>
            <a:xfrm rot="20079607">
              <a:off x="5052871" y="4544959"/>
              <a:ext cx="1203255" cy="413477"/>
            </a:xfrm>
            <a:prstGeom prst="rightArrow">
              <a:avLst/>
            </a:prstGeom>
            <a:solidFill>
              <a:srgbClr val="297F9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3316917" y="4155847"/>
              <a:ext cx="1689274" cy="1649212"/>
            </a:xfrm>
            <a:prstGeom prst="ellipse">
              <a:avLst/>
            </a:prstGeom>
            <a:solidFill>
              <a:srgbClr val="56565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auto">
            <a:xfrm>
              <a:off x="3374903" y="5345875"/>
              <a:ext cx="1601651" cy="615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58" tIns="30479" rIns="60958" bIns="30479">
              <a:spAutoFit/>
            </a:bodyPr>
            <a:lstStyle/>
            <a:p>
              <a:pPr marL="0" marR="0" lvl="0" indent="0" algn="ctr" defTabSz="14508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AFAFA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ea typeface="나눔바른고딕" pitchFamily="50" charset="-127"/>
                  <a:cs typeface="Arial" pitchFamily="34" charset="0"/>
                </a:rPr>
                <a:t>Paper-based contracts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ea typeface="나눔바른고딕" pitchFamily="50" charset="-127"/>
                <a:cs typeface="Arial" pitchFamily="34" charset="0"/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3243853" y="1910153"/>
              <a:ext cx="1822717" cy="1702606"/>
            </a:xfrm>
            <a:prstGeom prst="ellipse">
              <a:avLst/>
            </a:prstGeom>
            <a:solidFill>
              <a:srgbClr val="FAFAFA">
                <a:lumMod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rgbClr val="297F9D"/>
                </a:solidFill>
                <a:effectLst/>
                <a:uLnTx/>
                <a:uFillTx/>
                <a:latin typeface="나눔바른펜"/>
                <a:ea typeface="나눔바른고딕"/>
                <a:cs typeface="+mn-cs"/>
              </a:endParaRPr>
            </a:p>
          </p:txBody>
        </p:sp>
        <p:sp>
          <p:nvSpPr>
            <p:cNvPr id="64" name="Text Box 10"/>
            <p:cNvSpPr txBox="1">
              <a:spLocks noChangeArrowheads="1"/>
            </p:cNvSpPr>
            <p:nvPr/>
          </p:nvSpPr>
          <p:spPr bwMode="auto">
            <a:xfrm>
              <a:off x="3329670" y="2909632"/>
              <a:ext cx="1692117" cy="101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58" tIns="30479" rIns="60958" bIns="30479">
              <a:spAutoFit/>
            </a:bodyPr>
            <a:lstStyle/>
            <a:p>
              <a:pPr marL="0" marR="0" lvl="0" indent="0" algn="ctr" defTabSz="14508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AFAFA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ea typeface="나눔바른고딕" pitchFamily="50" charset="-127"/>
                  <a:cs typeface="Arial" pitchFamily="34" charset="0"/>
                </a:rPr>
                <a:t>24 e-Procurement systems</a:t>
              </a:r>
            </a:p>
          </p:txBody>
        </p:sp>
        <p:pic>
          <p:nvPicPr>
            <p:cNvPr id="65" name="Picture 8" descr="C:\Users\user\Desktop\나라장터 엑스포 관련\누리장터, 온통조달 발표자료\아이콘 저장\악수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44546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496" y="2125375"/>
              <a:ext cx="457509" cy="45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그림 65" descr="technology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74367" y="2061739"/>
              <a:ext cx="746948" cy="746948"/>
            </a:xfrm>
            <a:prstGeom prst="rect">
              <a:avLst/>
            </a:prstGeom>
          </p:spPr>
        </p:pic>
        <p:pic>
          <p:nvPicPr>
            <p:cNvPr id="67" name="그림 66" descr="signature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8201" y="4459826"/>
              <a:ext cx="704908" cy="70490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 rot="1661260">
              <a:off x="4720726" y="3127110"/>
              <a:ext cx="1284547" cy="52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  <a:latin typeface="+mn-ea"/>
                </a:rPr>
                <a:t>(data collection via linkage)</a:t>
              </a:r>
              <a:endParaRPr lang="ko-KR" altLang="en-US" sz="12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0068616">
              <a:off x="5074559" y="4817949"/>
              <a:ext cx="1370483" cy="73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FF0000"/>
                  </a:solidFill>
                  <a:latin typeface="+mn-ea"/>
                </a:rPr>
                <a:t>(entities entering contract info.) </a:t>
              </a:r>
              <a:endParaRPr lang="ko-KR" altLang="en-US" sz="1200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69" name="모서리가 둥근 직사각형 68"/>
          <p:cNvSpPr/>
          <p:nvPr/>
        </p:nvSpPr>
        <p:spPr bwMode="auto">
          <a:xfrm>
            <a:off x="539552" y="2548059"/>
            <a:ext cx="3946814" cy="359348"/>
          </a:xfrm>
          <a:prstGeom prst="roundRect">
            <a:avLst>
              <a:gd name="adj" fmla="val 36509"/>
            </a:avLst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</a:rPr>
              <a:t>Contracts for goods, services and construction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71" name="모서리가 둥근 직사각형 70"/>
          <p:cNvSpPr/>
          <p:nvPr/>
        </p:nvSpPr>
        <p:spPr bwMode="auto">
          <a:xfrm>
            <a:off x="4658986" y="2554180"/>
            <a:ext cx="4021894" cy="359348"/>
          </a:xfrm>
          <a:prstGeom prst="roundRect">
            <a:avLst>
              <a:gd name="adj" fmla="val 36509"/>
            </a:avLst>
          </a:prstGeom>
          <a:solidFill>
            <a:schemeClr val="accent5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</a:rPr>
              <a:t>102 statistics</a:t>
            </a:r>
            <a:r>
              <a:rPr kumimoji="0" lang="en-US" altLang="ko-KR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</a:rPr>
              <a:t> reports on contract data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kern="0" dirty="0">
                <a:solidFill>
                  <a:srgbClr val="FFFFFF"/>
                </a:solidFill>
                <a:latin typeface="Arial" charset="0"/>
                <a:ea typeface="+mn-ea"/>
              </a:rPr>
              <a:t>c</a:t>
            </a:r>
            <a:r>
              <a:rPr kumimoji="0" lang="en-US" altLang="ko-KR" sz="1400" kern="0" baseline="0" dirty="0" smtClean="0">
                <a:solidFill>
                  <a:srgbClr val="FFFFFF"/>
                </a:solidFill>
                <a:latin typeface="Arial" charset="0"/>
                <a:ea typeface="+mn-ea"/>
              </a:rPr>
              <a:t>ollected</a:t>
            </a:r>
            <a:r>
              <a:rPr kumimoji="0" lang="en-US" altLang="ko-KR" sz="1400" kern="0" dirty="0" smtClean="0">
                <a:solidFill>
                  <a:srgbClr val="FFFFFF"/>
                </a:solidFill>
                <a:latin typeface="Arial" charset="0"/>
                <a:ea typeface="+mn-ea"/>
              </a:rPr>
              <a:t> and analyzed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73" name="모서리가 둥근 직사각형 72"/>
          <p:cNvSpPr/>
          <p:nvPr/>
        </p:nvSpPr>
        <p:spPr bwMode="auto">
          <a:xfrm>
            <a:off x="6344680" y="2984705"/>
            <a:ext cx="2304256" cy="394670"/>
          </a:xfrm>
          <a:prstGeom prst="roundRect">
            <a:avLst>
              <a:gd name="adj" fmla="val 29539"/>
            </a:avLst>
          </a:prstGeom>
          <a:solidFill>
            <a:srgbClr val="FFCC99"/>
          </a:solidFill>
          <a:ln w="190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2000" b="1" dirty="0" smtClean="0">
                <a:latin typeface="+mn-lt"/>
              </a:rPr>
              <a:t>Statistic </a:t>
            </a:r>
            <a:r>
              <a:rPr lang="en-US" altLang="ko-KR" sz="2000" b="1" dirty="0" smtClean="0">
                <a:solidFill>
                  <a:schemeClr val="accent6">
                    <a:lumMod val="10000"/>
                  </a:schemeClr>
                </a:solidFill>
                <a:latin typeface="+mn-lt"/>
                <a:ea typeface="나눔스퀘어 Bold" pitchFamily="50" charset="-127"/>
              </a:rPr>
              <a:t>system</a:t>
            </a:r>
            <a:endParaRPr lang="ko-KR" altLang="en-US" sz="2000" b="1" dirty="0">
              <a:solidFill>
                <a:schemeClr val="accent6">
                  <a:lumMod val="10000"/>
                </a:schemeClr>
              </a:solidFill>
              <a:latin typeface="+mn-lt"/>
              <a:ea typeface="나눔스퀘어 Bold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6219586" y="3517074"/>
            <a:ext cx="3077224" cy="3087067"/>
            <a:chOff x="6117802" y="3216581"/>
            <a:chExt cx="3077224" cy="3087067"/>
          </a:xfrm>
        </p:grpSpPr>
        <p:grpSp>
          <p:nvGrpSpPr>
            <p:cNvPr id="75" name="그룹 65"/>
            <p:cNvGrpSpPr/>
            <p:nvPr/>
          </p:nvGrpSpPr>
          <p:grpSpPr>
            <a:xfrm>
              <a:off x="7767694" y="3503464"/>
              <a:ext cx="948631" cy="946204"/>
              <a:chOff x="8151331" y="2950747"/>
              <a:chExt cx="948631" cy="946204"/>
            </a:xfrm>
          </p:grpSpPr>
          <p:sp>
            <p:nvSpPr>
              <p:cNvPr id="89" name="타원 88"/>
              <p:cNvSpPr/>
              <p:nvPr/>
            </p:nvSpPr>
            <p:spPr>
              <a:xfrm>
                <a:off x="8151331" y="2950747"/>
                <a:ext cx="948631" cy="9462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0" name="Picture 10" descr="C:\Users\user\Desktop\나라장터 엑스포 관련\누리장터, 온통조달 발표자료\아이콘 저장\통계 2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4421" y="3101820"/>
                <a:ext cx="639834" cy="63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6" name="Oval 4"/>
            <p:cNvSpPr/>
            <p:nvPr/>
          </p:nvSpPr>
          <p:spPr>
            <a:xfrm>
              <a:off x="6153169" y="4072888"/>
              <a:ext cx="1142408" cy="679943"/>
            </a:xfrm>
            <a:prstGeom prst="ellipse">
              <a:avLst/>
            </a:prstGeom>
            <a:solidFill>
              <a:srgbClr val="F49D15"/>
            </a:solidFill>
            <a:ln w="34925" cap="flat" cmpd="sng" algn="ctr">
              <a:noFill/>
              <a:prstDash val="solid"/>
              <a:miter lim="800000"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895350" prstMaterial="matte"/>
          </p:spPr>
          <p:txBody>
            <a:bodyPr rtlCol="0" anchor="ctr"/>
            <a:lstStyle/>
            <a:p>
              <a:pPr algn="ctr" defTabSz="914363"/>
              <a:endParaRPr lang="en-US" sz="13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56176" y="4621405"/>
              <a:ext cx="1133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6">
                      <a:lumMod val="10000"/>
                    </a:schemeClr>
                  </a:solidFill>
                  <a:latin typeface="+mj-ea"/>
                  <a:ea typeface="+mj-ea"/>
                </a:rPr>
                <a:t>Statistical</a:t>
              </a:r>
            </a:p>
            <a:p>
              <a:pPr algn="ctr"/>
              <a:r>
                <a:rPr lang="en-US" altLang="ko-KR" sz="1600" b="1" dirty="0" smtClean="0">
                  <a:solidFill>
                    <a:schemeClr val="accent6">
                      <a:lumMod val="10000"/>
                    </a:schemeClr>
                  </a:solidFill>
                  <a:latin typeface="+mj-ea"/>
                  <a:ea typeface="+mj-ea"/>
                </a:rPr>
                <a:t> DB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45361" y="3216581"/>
              <a:ext cx="1549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102 Statistics</a:t>
              </a:r>
              <a:endParaRPr lang="ko-KR" altLang="en-US" sz="1400" b="1" dirty="0" smtClean="0">
                <a:solidFill>
                  <a:schemeClr val="accent5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117802" y="3605899"/>
              <a:ext cx="15141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5">
                      <a:lumMod val="50000"/>
                    </a:schemeClr>
                  </a:solidFill>
                  <a:latin typeface="+mn-ea"/>
                </a:rPr>
                <a:t>Data collection and analysis</a:t>
              </a:r>
            </a:p>
          </p:txBody>
        </p:sp>
        <p:grpSp>
          <p:nvGrpSpPr>
            <p:cNvPr id="80" name="그룹 66"/>
            <p:cNvGrpSpPr/>
            <p:nvPr/>
          </p:nvGrpSpPr>
          <p:grpSpPr>
            <a:xfrm>
              <a:off x="7824678" y="4489424"/>
              <a:ext cx="899598" cy="874644"/>
              <a:chOff x="8208315" y="3936707"/>
              <a:chExt cx="899598" cy="874644"/>
            </a:xfrm>
          </p:grpSpPr>
          <p:sp>
            <p:nvSpPr>
              <p:cNvPr id="87" name="타원 86"/>
              <p:cNvSpPr/>
              <p:nvPr/>
            </p:nvSpPr>
            <p:spPr>
              <a:xfrm>
                <a:off x="8208315" y="3936707"/>
                <a:ext cx="899598" cy="87464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8" name="Picture 11" descr="C:\Users\user\Desktop\나라장터 엑스포 관련\누리장터, 온통조달 발표자료\아이콘 저장\통계 3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7648" y="4116476"/>
                <a:ext cx="505579" cy="505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" name="그룹 67"/>
            <p:cNvGrpSpPr/>
            <p:nvPr/>
          </p:nvGrpSpPr>
          <p:grpSpPr>
            <a:xfrm>
              <a:off x="7826003" y="5429004"/>
              <a:ext cx="899598" cy="874644"/>
              <a:chOff x="8209640" y="4876287"/>
              <a:chExt cx="899598" cy="874644"/>
            </a:xfrm>
          </p:grpSpPr>
          <p:sp>
            <p:nvSpPr>
              <p:cNvPr id="85" name="타원 84"/>
              <p:cNvSpPr/>
              <p:nvPr/>
            </p:nvSpPr>
            <p:spPr>
              <a:xfrm>
                <a:off x="8209640" y="4876287"/>
                <a:ext cx="899598" cy="87464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6" name="Picture 12" descr="C:\Users\user\Desktop\나라장터 엑스포 관련\누리장터, 온통조달 발표자료\아이콘 저장\통계 4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5562" y="5021298"/>
                <a:ext cx="557421" cy="557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82" name="Straight Connector 42"/>
            <p:cNvCxnSpPr/>
            <p:nvPr/>
          </p:nvCxnSpPr>
          <p:spPr>
            <a:xfrm flipH="1">
              <a:off x="7295577" y="4191181"/>
              <a:ext cx="415589" cy="455826"/>
            </a:xfrm>
            <a:prstGeom prst="line">
              <a:avLst/>
            </a:prstGeom>
            <a:ln w="12700">
              <a:solidFill>
                <a:schemeClr val="tx1">
                  <a:lumMod val="9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43"/>
            <p:cNvCxnSpPr/>
            <p:nvPr/>
          </p:nvCxnSpPr>
          <p:spPr>
            <a:xfrm flipH="1" flipV="1">
              <a:off x="7277100" y="4862209"/>
              <a:ext cx="434066" cy="2009"/>
            </a:xfrm>
            <a:prstGeom prst="line">
              <a:avLst/>
            </a:prstGeom>
            <a:ln w="12700">
              <a:solidFill>
                <a:schemeClr val="tx1">
                  <a:lumMod val="9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44"/>
            <p:cNvCxnSpPr/>
            <p:nvPr/>
          </p:nvCxnSpPr>
          <p:spPr>
            <a:xfrm>
              <a:off x="7264400" y="5090809"/>
              <a:ext cx="446765" cy="273259"/>
            </a:xfrm>
            <a:prstGeom prst="line">
              <a:avLst/>
            </a:prstGeom>
            <a:ln w="12700">
              <a:solidFill>
                <a:schemeClr val="tx1">
                  <a:lumMod val="9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Statistical </a:t>
            </a:r>
            <a:r>
              <a:rPr lang="en-US" altLang="ko-KR" dirty="0"/>
              <a:t>S</a:t>
            </a:r>
            <a:r>
              <a:rPr lang="en-US" altLang="ko-KR" dirty="0" smtClean="0"/>
              <a:t>ystem for Public Procurement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22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pic>
        <p:nvPicPr>
          <p:cNvPr id="4" name="Picture 4" descr="C:\Users\Flapino\Desktop\2013.01.24_조달청 국제협력과_60pPT_최가득 주무관\이미지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" y="1003584"/>
            <a:ext cx="178610" cy="2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102  Types of statistical data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03443"/>
              </p:ext>
            </p:extLst>
          </p:nvPr>
        </p:nvGraphicFramePr>
        <p:xfrm>
          <a:off x="192680" y="1600264"/>
          <a:ext cx="8700495" cy="4566085"/>
        </p:xfrm>
        <a:graphic>
          <a:graphicData uri="http://schemas.openxmlformats.org/drawingml/2006/table">
            <a:tbl>
              <a:tblPr/>
              <a:tblGrid>
                <a:gridCol w="892059"/>
                <a:gridCol w="1099411"/>
                <a:gridCol w="5692501"/>
                <a:gridCol w="1016524"/>
              </a:tblGrid>
              <a:tr h="4026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Category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Contents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Quantity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85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Major Statistics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Overall status of entire public procurement, procurement data by entity, by supplier, by contract type, data of limited contract by region, compulsory joint contract, contract by contract purpose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84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General Statistics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(90)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Entities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Statistics on public entities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8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Suppliers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Statistics on suppliers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8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Regions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Statistics on regions of end users or suppliers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Contract type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Statistics by contract type (goods, construction, service, technical service)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Support Policies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Statistics on support for SMEs, social enterprises, green products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8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Customized Statistics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Customized statistics for an individual entity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8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Total 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휴먼모음T" pitchFamily="18" charset="-127"/>
                        <a:cs typeface="Arial" panose="020B0604020202020204" pitchFamily="34" charset="0"/>
                      </a:endParaRP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휴먼모음T" pitchFamily="18" charset="-127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50361" marR="50361" marT="13923" marB="139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9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Statistical </a:t>
            </a:r>
            <a:r>
              <a:rPr lang="en-US" altLang="ko-KR" dirty="0"/>
              <a:t>S</a:t>
            </a:r>
            <a:r>
              <a:rPr lang="en-US" altLang="ko-KR" dirty="0" smtClean="0"/>
              <a:t>ystem for Public Procurement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23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pic>
        <p:nvPicPr>
          <p:cNvPr id="4" name="Picture 4" descr="C:\Users\Flapino\Desktop\2013.01.24_조달청 국제협력과_60pPT_최가득 주무관\이미지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" y="1003584"/>
            <a:ext cx="178610" cy="2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Example of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tatistical report (table type)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5155"/>
            <a:ext cx="67056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98979" y="1633764"/>
            <a:ext cx="1177071" cy="986086"/>
          </a:xfrm>
          <a:prstGeom prst="roundRect">
            <a:avLst>
              <a:gd name="adj" fmla="val 30159"/>
            </a:avLst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Name of Statistics</a:t>
            </a:r>
          </a:p>
        </p:txBody>
      </p:sp>
      <p:cxnSp>
        <p:nvCxnSpPr>
          <p:cNvPr id="12" name="직선 화살표 연결선 11"/>
          <p:cNvCxnSpPr>
            <a:stCxn id="11" idx="3"/>
          </p:cNvCxnSpPr>
          <p:nvPr/>
        </p:nvCxnSpPr>
        <p:spPr>
          <a:xfrm flipV="1">
            <a:off x="1276050" y="1979635"/>
            <a:ext cx="480502" cy="147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8236844" y="1958349"/>
            <a:ext cx="872231" cy="326526"/>
          </a:xfrm>
          <a:prstGeom prst="roundRect">
            <a:avLst>
              <a:gd name="adj" fmla="val 30159"/>
            </a:avLst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Period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위로 굽은 화살표 13"/>
          <p:cNvSpPr/>
          <p:nvPr/>
        </p:nvSpPr>
        <p:spPr>
          <a:xfrm rot="10800000">
            <a:off x="5098018" y="2096167"/>
            <a:ext cx="3138826" cy="243511"/>
          </a:xfrm>
          <a:prstGeom prst="bentUpArrow">
            <a:avLst>
              <a:gd name="adj1" fmla="val 8882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8172749" y="2619850"/>
            <a:ext cx="863748" cy="290963"/>
          </a:xfrm>
          <a:prstGeom prst="roundRect">
            <a:avLst>
              <a:gd name="adj" fmla="val 30159"/>
            </a:avLst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Entity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64477" y="2978639"/>
            <a:ext cx="1028478" cy="31241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997505" y="3387039"/>
            <a:ext cx="647922" cy="2311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3200955" y="2979342"/>
            <a:ext cx="4971793" cy="2302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6937930" y="3251398"/>
            <a:ext cx="1136650" cy="238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>
            <a:stCxn id="15" idx="1"/>
          </p:cNvCxnSpPr>
          <p:nvPr/>
        </p:nvCxnSpPr>
        <p:spPr>
          <a:xfrm flipH="1">
            <a:off x="7528481" y="2765332"/>
            <a:ext cx="644268" cy="1838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8236845" y="3387039"/>
            <a:ext cx="799652" cy="618025"/>
          </a:xfrm>
          <a:prstGeom prst="roundRect">
            <a:avLst>
              <a:gd name="adj" fmla="val 30159"/>
            </a:avLst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No./Price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>
            <a:stCxn id="21" idx="1"/>
          </p:cNvCxnSpPr>
          <p:nvPr/>
        </p:nvCxnSpPr>
        <p:spPr>
          <a:xfrm flipH="1" flipV="1">
            <a:off x="8074581" y="3489744"/>
            <a:ext cx="162264" cy="2063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2772329" y="3718341"/>
            <a:ext cx="346075" cy="4405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/>
          <p:cNvCxnSpPr>
            <a:endCxn id="23" idx="1"/>
          </p:cNvCxnSpPr>
          <p:nvPr/>
        </p:nvCxnSpPr>
        <p:spPr>
          <a:xfrm flipV="1">
            <a:off x="1134030" y="3938619"/>
            <a:ext cx="1638299" cy="3678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모서리가 둥근 직사각형 35"/>
          <p:cNvSpPr/>
          <p:nvPr/>
        </p:nvSpPr>
        <p:spPr>
          <a:xfrm>
            <a:off x="336001" y="3389528"/>
            <a:ext cx="786682" cy="490554"/>
          </a:xfrm>
          <a:prstGeom prst="roundRect">
            <a:avLst>
              <a:gd name="adj" fmla="val 30159"/>
            </a:avLst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Year/Date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84424" y="4106032"/>
            <a:ext cx="1072053" cy="558757"/>
          </a:xfrm>
          <a:prstGeom prst="roundRect">
            <a:avLst>
              <a:gd name="adj" fmla="val 30159"/>
            </a:avLst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Month/Total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Statistical </a:t>
            </a:r>
            <a:r>
              <a:rPr lang="en-US" altLang="ko-KR" dirty="0"/>
              <a:t>S</a:t>
            </a:r>
            <a:r>
              <a:rPr lang="en-US" altLang="ko-KR" dirty="0" smtClean="0"/>
              <a:t>ystem for Public Procurement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24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pic>
        <p:nvPicPr>
          <p:cNvPr id="4" name="Picture 4" descr="C:\Users\Flapino\Desktop\2013.01.24_조달청 국제협력과_60pPT_최가득 주무관\이미지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" y="1003584"/>
            <a:ext cx="178610" cy="24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Example of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tatistical report (bar-graph, map type)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83" y="2420887"/>
            <a:ext cx="4150292" cy="340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6" y="2204864"/>
            <a:ext cx="4146163" cy="360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86" y="3429000"/>
            <a:ext cx="2122613" cy="3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163978" y="1556791"/>
            <a:ext cx="4091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 algn="ctr">
              <a:buSzPct val="100000"/>
              <a:defRPr/>
            </a:pPr>
            <a:r>
              <a:rPr lang="en-US" altLang="ko-KR" b="1" u="sng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By service category 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628474" y="1556791"/>
            <a:ext cx="4091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 algn="ctr">
              <a:buSzPct val="100000"/>
              <a:defRPr/>
            </a:pPr>
            <a:r>
              <a:rPr lang="en-US" altLang="ko-KR" b="1" u="sng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By regional share 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132848" y="1459818"/>
            <a:ext cx="8914873" cy="5450056"/>
            <a:chOff x="93732" y="2093859"/>
            <a:chExt cx="8900752" cy="4431485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150596"/>
              <a:ext cx="2910316" cy="2025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32" y="4358634"/>
              <a:ext cx="2965516" cy="214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8" y="2125443"/>
              <a:ext cx="2936035" cy="2170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023" y="2093859"/>
              <a:ext cx="2964145" cy="222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841" y="4398291"/>
              <a:ext cx="3068327" cy="2054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301231"/>
              <a:ext cx="2910316" cy="2224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55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2652" y="87770"/>
            <a:ext cx="8229600" cy="490066"/>
          </a:xfrm>
        </p:spPr>
        <p:txBody>
          <a:bodyPr/>
          <a:lstStyle/>
          <a:p>
            <a:r>
              <a:rPr lang="en-US" altLang="ko-KR" dirty="0" smtClean="0"/>
              <a:t>Effects of Statistical System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25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" name="Rectangle 45"/>
          <p:cNvSpPr/>
          <p:nvPr/>
        </p:nvSpPr>
        <p:spPr>
          <a:xfrm>
            <a:off x="5911971" y="1489298"/>
            <a:ext cx="2952328" cy="646327"/>
          </a:xfrm>
          <a:prstGeom prst="rect">
            <a:avLst/>
          </a:prstGeom>
          <a:solidFill>
            <a:srgbClr val="4F81BD"/>
          </a:solidFill>
        </p:spPr>
        <p:txBody>
          <a:bodyPr wrap="square" lIns="91436" tIns="45718" rIns="91436" bIns="45718">
            <a:spAutoFit/>
          </a:bodyPr>
          <a:lstStyle/>
          <a:p>
            <a:pPr marL="457200" indent="-457200" algn="ctr"/>
            <a:r>
              <a:rPr lang="en-US" altLang="ko-KR" sz="1800" b="1" dirty="0" smtClean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Strategy Building and </a:t>
            </a:r>
          </a:p>
          <a:p>
            <a:pPr marL="457200" indent="-457200" algn="ctr"/>
            <a:r>
              <a:rPr lang="en-US" altLang="ko-KR" sz="1800" b="1" dirty="0" smtClean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Market Analysis</a:t>
            </a:r>
            <a:endParaRPr lang="en-US" altLang="ko-KR" b="1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497408">
            <a:off x="2626340" y="2505676"/>
            <a:ext cx="2085077" cy="1620186"/>
          </a:xfrm>
          <a:custGeom>
            <a:avLst/>
            <a:gdLst>
              <a:gd name="T0" fmla="*/ 882 w 1436"/>
              <a:gd name="T1" fmla="*/ 1 h 1115"/>
              <a:gd name="T2" fmla="*/ 417 w 1436"/>
              <a:gd name="T3" fmla="*/ 246 h 1115"/>
              <a:gd name="T4" fmla="*/ 417 w 1436"/>
              <a:gd name="T5" fmla="*/ 246 h 1115"/>
              <a:gd name="T6" fmla="*/ 0 w 1436"/>
              <a:gd name="T7" fmla="*/ 486 h 1115"/>
              <a:gd name="T8" fmla="*/ 230 w 1436"/>
              <a:gd name="T9" fmla="*/ 741 h 1115"/>
              <a:gd name="T10" fmla="*/ 680 w 1436"/>
              <a:gd name="T11" fmla="*/ 1077 h 1115"/>
              <a:gd name="T12" fmla="*/ 874 w 1436"/>
              <a:gd name="T13" fmla="*/ 1113 h 1115"/>
              <a:gd name="T14" fmla="*/ 1433 w 1436"/>
              <a:gd name="T15" fmla="*/ 561 h 1115"/>
              <a:gd name="T16" fmla="*/ 882 w 1436"/>
              <a:gd name="T17" fmla="*/ 1 h 1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6" h="1115">
                <a:moveTo>
                  <a:pt x="882" y="1"/>
                </a:moveTo>
                <a:cubicBezTo>
                  <a:pt x="689" y="0"/>
                  <a:pt x="518" y="97"/>
                  <a:pt x="417" y="246"/>
                </a:cubicBezTo>
                <a:cubicBezTo>
                  <a:pt x="417" y="246"/>
                  <a:pt x="417" y="246"/>
                  <a:pt x="417" y="246"/>
                </a:cubicBezTo>
                <a:cubicBezTo>
                  <a:pt x="417" y="246"/>
                  <a:pt x="194" y="545"/>
                  <a:pt x="0" y="486"/>
                </a:cubicBezTo>
                <a:cubicBezTo>
                  <a:pt x="230" y="741"/>
                  <a:pt x="230" y="741"/>
                  <a:pt x="230" y="741"/>
                </a:cubicBezTo>
                <a:cubicBezTo>
                  <a:pt x="230" y="741"/>
                  <a:pt x="425" y="983"/>
                  <a:pt x="680" y="1077"/>
                </a:cubicBezTo>
                <a:cubicBezTo>
                  <a:pt x="741" y="1099"/>
                  <a:pt x="806" y="1112"/>
                  <a:pt x="874" y="1113"/>
                </a:cubicBezTo>
                <a:cubicBezTo>
                  <a:pt x="1181" y="1115"/>
                  <a:pt x="1431" y="868"/>
                  <a:pt x="1433" y="561"/>
                </a:cubicBezTo>
                <a:cubicBezTo>
                  <a:pt x="1436" y="254"/>
                  <a:pt x="1189" y="4"/>
                  <a:pt x="8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bg-BG">
              <a:latin typeface="+mn-ea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flipH="1">
            <a:off x="4443185" y="2023817"/>
            <a:ext cx="1823925" cy="1471418"/>
          </a:xfrm>
          <a:custGeom>
            <a:avLst/>
            <a:gdLst>
              <a:gd name="T0" fmla="*/ 882 w 1436"/>
              <a:gd name="T1" fmla="*/ 1 h 1115"/>
              <a:gd name="T2" fmla="*/ 417 w 1436"/>
              <a:gd name="T3" fmla="*/ 246 h 1115"/>
              <a:gd name="T4" fmla="*/ 417 w 1436"/>
              <a:gd name="T5" fmla="*/ 246 h 1115"/>
              <a:gd name="T6" fmla="*/ 0 w 1436"/>
              <a:gd name="T7" fmla="*/ 486 h 1115"/>
              <a:gd name="T8" fmla="*/ 230 w 1436"/>
              <a:gd name="T9" fmla="*/ 741 h 1115"/>
              <a:gd name="T10" fmla="*/ 680 w 1436"/>
              <a:gd name="T11" fmla="*/ 1077 h 1115"/>
              <a:gd name="T12" fmla="*/ 874 w 1436"/>
              <a:gd name="T13" fmla="*/ 1113 h 1115"/>
              <a:gd name="T14" fmla="*/ 1433 w 1436"/>
              <a:gd name="T15" fmla="*/ 561 h 1115"/>
              <a:gd name="T16" fmla="*/ 882 w 1436"/>
              <a:gd name="T17" fmla="*/ 1 h 1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6" h="1115">
                <a:moveTo>
                  <a:pt x="882" y="1"/>
                </a:moveTo>
                <a:cubicBezTo>
                  <a:pt x="689" y="0"/>
                  <a:pt x="518" y="97"/>
                  <a:pt x="417" y="246"/>
                </a:cubicBezTo>
                <a:cubicBezTo>
                  <a:pt x="417" y="246"/>
                  <a:pt x="417" y="246"/>
                  <a:pt x="417" y="246"/>
                </a:cubicBezTo>
                <a:cubicBezTo>
                  <a:pt x="417" y="246"/>
                  <a:pt x="194" y="545"/>
                  <a:pt x="0" y="486"/>
                </a:cubicBezTo>
                <a:cubicBezTo>
                  <a:pt x="230" y="741"/>
                  <a:pt x="230" y="741"/>
                  <a:pt x="230" y="741"/>
                </a:cubicBezTo>
                <a:cubicBezTo>
                  <a:pt x="230" y="741"/>
                  <a:pt x="425" y="983"/>
                  <a:pt x="680" y="1077"/>
                </a:cubicBezTo>
                <a:cubicBezTo>
                  <a:pt x="741" y="1099"/>
                  <a:pt x="806" y="1112"/>
                  <a:pt x="874" y="1113"/>
                </a:cubicBezTo>
                <a:cubicBezTo>
                  <a:pt x="1181" y="1115"/>
                  <a:pt x="1431" y="868"/>
                  <a:pt x="1433" y="561"/>
                </a:cubicBezTo>
                <a:cubicBezTo>
                  <a:pt x="1436" y="254"/>
                  <a:pt x="1189" y="4"/>
                  <a:pt x="882" y="1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bg-BG">
              <a:latin typeface="+mn-ea"/>
            </a:endParaRPr>
          </a:p>
        </p:txBody>
      </p:sp>
      <p:sp>
        <p:nvSpPr>
          <p:cNvPr id="8" name="Rectangle 28"/>
          <p:cNvSpPr/>
          <p:nvPr/>
        </p:nvSpPr>
        <p:spPr>
          <a:xfrm>
            <a:off x="2954434" y="3352973"/>
            <a:ext cx="1743075" cy="98488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Open Sans Light" panose="020B0306030504020204" pitchFamily="34" charset="0"/>
              </a:rPr>
              <a:t>Public Entities</a:t>
            </a:r>
          </a:p>
          <a:p>
            <a:pPr algn="ctr"/>
            <a:endParaRPr lang="en-US" altLang="ko-KR" sz="1600" dirty="0" smtClean="0">
              <a:solidFill>
                <a:schemeClr val="accent6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9" name="Rectangle 30"/>
          <p:cNvSpPr/>
          <p:nvPr/>
        </p:nvSpPr>
        <p:spPr>
          <a:xfrm>
            <a:off x="4491149" y="2732626"/>
            <a:ext cx="145808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Open Sans Light" panose="020B0306030504020204" pitchFamily="34" charset="0"/>
              </a:rPr>
              <a:t>Suppliers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66" y="2636912"/>
            <a:ext cx="2817534" cy="656073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pPr marL="228591" indent="-22859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Procurement policy making based on data</a:t>
            </a:r>
            <a:endParaRPr lang="en-US" altLang="ko-KR" sz="1600" b="1" dirty="0">
              <a:solidFill>
                <a:srgbClr val="4454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9"/>
          <p:cNvSpPr/>
          <p:nvPr/>
        </p:nvSpPr>
        <p:spPr>
          <a:xfrm>
            <a:off x="32315" y="1196752"/>
            <a:ext cx="2798485" cy="1152128"/>
          </a:xfrm>
          <a:prstGeom prst="roundRect">
            <a:avLst>
              <a:gd name="adj" fmla="val 33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bg-BG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Rectangle 39"/>
          <p:cNvSpPr/>
          <p:nvPr/>
        </p:nvSpPr>
        <p:spPr>
          <a:xfrm>
            <a:off x="0" y="1321499"/>
            <a:ext cx="2699038" cy="9233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457200" indent="-457200" algn="ctr"/>
            <a:r>
              <a:rPr lang="en-US" altLang="ko-KR" sz="1800" b="1" dirty="0" smtClean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Effective Policy  </a:t>
            </a:r>
            <a:r>
              <a:rPr lang="ko-KR" altLang="en-US" sz="1800" b="1" dirty="0" smtClean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     </a:t>
            </a:r>
            <a:endParaRPr lang="en-US" altLang="ko-KR" sz="1800" b="1" dirty="0" smtClean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  <a:p>
            <a:pPr marL="457200" indent="-457200" algn="ctr"/>
            <a:r>
              <a:rPr lang="en-US" altLang="ko-KR" sz="1800" b="1" dirty="0" smtClean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Making/Execution/</a:t>
            </a:r>
          </a:p>
          <a:p>
            <a:pPr marL="457200" indent="-457200" algn="ctr"/>
            <a:r>
              <a:rPr lang="en-US" altLang="ko-KR" sz="1800" b="1" dirty="0" smtClean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Evaluation</a:t>
            </a:r>
          </a:p>
        </p:txBody>
      </p:sp>
      <p:sp>
        <p:nvSpPr>
          <p:cNvPr id="13" name="Rounded Rectangle 41"/>
          <p:cNvSpPr/>
          <p:nvPr/>
        </p:nvSpPr>
        <p:spPr>
          <a:xfrm flipV="1">
            <a:off x="5433268" y="4709032"/>
            <a:ext cx="3600400" cy="68052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bg-BG">
              <a:latin typeface="+mn-ea"/>
            </a:endParaRPr>
          </a:p>
        </p:txBody>
      </p:sp>
      <p:sp>
        <p:nvSpPr>
          <p:cNvPr id="14" name="Rectangle 42"/>
          <p:cNvSpPr/>
          <p:nvPr/>
        </p:nvSpPr>
        <p:spPr>
          <a:xfrm>
            <a:off x="5436096" y="4859872"/>
            <a:ext cx="3772320" cy="36932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ko-KR" sz="1800" b="1" dirty="0" smtClean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Enhancement of Transparency</a:t>
            </a:r>
            <a:endParaRPr lang="en-US" sz="1100" b="1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434171" flipH="1" flipV="1">
            <a:off x="4437061" y="3432598"/>
            <a:ext cx="1808468" cy="1378387"/>
          </a:xfrm>
          <a:custGeom>
            <a:avLst/>
            <a:gdLst>
              <a:gd name="T0" fmla="*/ 882 w 1436"/>
              <a:gd name="T1" fmla="*/ 1 h 1115"/>
              <a:gd name="T2" fmla="*/ 417 w 1436"/>
              <a:gd name="T3" fmla="*/ 246 h 1115"/>
              <a:gd name="T4" fmla="*/ 417 w 1436"/>
              <a:gd name="T5" fmla="*/ 246 h 1115"/>
              <a:gd name="T6" fmla="*/ 0 w 1436"/>
              <a:gd name="T7" fmla="*/ 486 h 1115"/>
              <a:gd name="T8" fmla="*/ 230 w 1436"/>
              <a:gd name="T9" fmla="*/ 741 h 1115"/>
              <a:gd name="T10" fmla="*/ 680 w 1436"/>
              <a:gd name="T11" fmla="*/ 1077 h 1115"/>
              <a:gd name="T12" fmla="*/ 874 w 1436"/>
              <a:gd name="T13" fmla="*/ 1113 h 1115"/>
              <a:gd name="T14" fmla="*/ 1433 w 1436"/>
              <a:gd name="T15" fmla="*/ 561 h 1115"/>
              <a:gd name="T16" fmla="*/ 882 w 1436"/>
              <a:gd name="T17" fmla="*/ 1 h 1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6" h="1115">
                <a:moveTo>
                  <a:pt x="882" y="1"/>
                </a:moveTo>
                <a:cubicBezTo>
                  <a:pt x="689" y="0"/>
                  <a:pt x="518" y="97"/>
                  <a:pt x="417" y="246"/>
                </a:cubicBezTo>
                <a:cubicBezTo>
                  <a:pt x="417" y="246"/>
                  <a:pt x="417" y="246"/>
                  <a:pt x="417" y="246"/>
                </a:cubicBezTo>
                <a:cubicBezTo>
                  <a:pt x="417" y="246"/>
                  <a:pt x="194" y="545"/>
                  <a:pt x="0" y="486"/>
                </a:cubicBezTo>
                <a:cubicBezTo>
                  <a:pt x="230" y="741"/>
                  <a:pt x="230" y="741"/>
                  <a:pt x="230" y="741"/>
                </a:cubicBezTo>
                <a:cubicBezTo>
                  <a:pt x="230" y="741"/>
                  <a:pt x="425" y="983"/>
                  <a:pt x="680" y="1077"/>
                </a:cubicBezTo>
                <a:cubicBezTo>
                  <a:pt x="741" y="1099"/>
                  <a:pt x="806" y="1112"/>
                  <a:pt x="874" y="1113"/>
                </a:cubicBezTo>
                <a:cubicBezTo>
                  <a:pt x="1181" y="1115"/>
                  <a:pt x="1431" y="868"/>
                  <a:pt x="1433" y="561"/>
                </a:cubicBezTo>
                <a:cubicBezTo>
                  <a:pt x="1436" y="254"/>
                  <a:pt x="1189" y="4"/>
                  <a:pt x="882" y="1"/>
                </a:cubicBezTo>
                <a:close/>
              </a:path>
            </a:pathLst>
          </a:custGeom>
          <a:gradFill>
            <a:gsLst>
              <a:gs pos="0">
                <a:schemeClr val="accent3">
                  <a:satMod val="103000"/>
                  <a:lumMod val="102000"/>
                  <a:tint val="94000"/>
                  <a:alpha val="8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bg-BG">
              <a:latin typeface="+mn-ea"/>
            </a:endParaRPr>
          </a:p>
        </p:txBody>
      </p:sp>
      <p:sp>
        <p:nvSpPr>
          <p:cNvPr id="18" name="Rectangle 30"/>
          <p:cNvSpPr/>
          <p:nvPr/>
        </p:nvSpPr>
        <p:spPr>
          <a:xfrm>
            <a:off x="4620968" y="4153136"/>
            <a:ext cx="1122928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Open Sans Light" panose="020B0306030504020204" pitchFamily="34" charset="0"/>
              </a:rPr>
              <a:t>People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1446" y="5467068"/>
            <a:ext cx="3472402" cy="978725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pPr marL="228591" indent="-22859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Easy access to info. on budget execution regarding procurement </a:t>
            </a:r>
          </a:p>
        </p:txBody>
      </p:sp>
      <p:pic>
        <p:nvPicPr>
          <p:cNvPr id="20" name="그림 19" descr="building_black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3573" y="2713648"/>
            <a:ext cx="609904" cy="609904"/>
          </a:xfrm>
          <a:prstGeom prst="rect">
            <a:avLst/>
          </a:prstGeom>
        </p:spPr>
      </p:pic>
      <p:pic>
        <p:nvPicPr>
          <p:cNvPr id="21" name="Picture 2" descr="C:\Users\user\Desktop\나라장터 엑스포 관련\누리장터, 온통조달 발표자료\아이콘 저장\공기업 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16" y="2138301"/>
            <a:ext cx="552833" cy="55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Desktop\나라장터 엑스포 관련\누리장터, 온통조달 발표자료\아이콘 저장\사람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15" y="3590070"/>
            <a:ext cx="558375" cy="5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008" y="3429000"/>
            <a:ext cx="2952425" cy="656073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pPr marL="228591" indent="-22859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Real-time check of effects of policies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36" y="4232687"/>
            <a:ext cx="2941168" cy="656073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pPr marL="228591" indent="-22859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Evaluation on results of policy execution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16287" y="2546095"/>
            <a:ext cx="3373977" cy="683260"/>
          </a:xfrm>
          <a:prstGeom prst="rect">
            <a:avLst/>
          </a:prstGeom>
        </p:spPr>
        <p:txBody>
          <a:bodyPr wrap="square" lIns="91436" tIns="45718" rIns="91436" bIns="45718" rtlCol="0">
            <a:spAutoFit/>
          </a:bodyPr>
          <a:lstStyle/>
          <a:p>
            <a:pPr marL="228591" indent="-228591"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Market entrance plans via monitoring market trends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API on Procurement Data</a:t>
            </a:r>
            <a:endParaRPr lang="ko-KR" altLang="en-US" dirty="0"/>
          </a:p>
        </p:txBody>
      </p:sp>
      <p:grpSp>
        <p:nvGrpSpPr>
          <p:cNvPr id="3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dditional value creation using procurement info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직사각형 5"/>
          <p:cNvSpPr/>
          <p:nvPr/>
        </p:nvSpPr>
        <p:spPr>
          <a:xfrm>
            <a:off x="285274" y="1440302"/>
            <a:ext cx="860790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Open API(Open Application Programming Interface)</a:t>
            </a:r>
          </a:p>
          <a:p>
            <a:pPr>
              <a:spcAft>
                <a:spcPts val="900"/>
              </a:spcAft>
              <a:buSzPct val="100000"/>
              <a:defRPr/>
            </a:pP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- </a:t>
            </a:r>
            <a:r>
              <a:rPr lang="en-US" altLang="ko-KR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Interface where programmers freely develop app. or web service based on data rendered                                                                                    </a:t>
            </a:r>
          </a:p>
          <a:p>
            <a:pPr>
              <a:spcAft>
                <a:spcPts val="900"/>
              </a:spcAft>
              <a:buSzPct val="100000"/>
              <a:defRPr/>
            </a:pPr>
            <a:r>
              <a:rPr lang="en-US" altLang="ko-KR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by data providers(approx. 2,000 data registered)</a:t>
            </a:r>
            <a:endParaRPr lang="en-US" altLang="ko-KR" b="1" spc="-10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79" y="2763567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&lt; Flow of Public Data Utilization via Open API</a:t>
            </a:r>
            <a:r>
              <a:rPr lang="en-US" altLang="ko-KR" sz="16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&gt;</a:t>
            </a:r>
            <a:endParaRPr lang="ko-KR" altLang="en-US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pic>
        <p:nvPicPr>
          <p:cNvPr id="12" name="Picture 2" descr="C:\Users\user\Desktop\통계관리계_김동현\공공데이터 개방관련\'16년 아태 전자조달 네트워크 총회\사용한 그림파일\오픈API 설명그림\기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2" y="3962915"/>
            <a:ext cx="1449536" cy="139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오른쪽 화살표 12"/>
          <p:cNvSpPr/>
          <p:nvPr/>
        </p:nvSpPr>
        <p:spPr bwMode="auto">
          <a:xfrm>
            <a:off x="1965760" y="4209078"/>
            <a:ext cx="1512168" cy="1182170"/>
          </a:xfrm>
          <a:prstGeom prst="rightArrow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6720" y="4525454"/>
            <a:ext cx="132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Open API provision</a:t>
            </a:r>
            <a:endParaRPr lang="ko-KR" altLang="en-US" sz="1600" dirty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pic>
        <p:nvPicPr>
          <p:cNvPr id="15" name="Picture 27" descr="cl_st_001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52" y="4209358"/>
            <a:ext cx="1166691" cy="8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오른쪽 화살표 15"/>
          <p:cNvSpPr/>
          <p:nvPr/>
        </p:nvSpPr>
        <p:spPr bwMode="auto">
          <a:xfrm>
            <a:off x="5112808" y="4223592"/>
            <a:ext cx="1512168" cy="1167656"/>
          </a:xfrm>
          <a:prstGeom prst="rightArrow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user\Desktop\통계관리계_김동현\공공데이터 개방관련\'16년 아태 전자조달 네트워크 총회\사용한 그림파일\오픈API 설명그림\사용자들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91" y="4496067"/>
            <a:ext cx="1652389" cy="98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user\Desktop\통계관리계_김동현\정부3.0\정부 3.0 우수사례 경진대회(조달청 자체)\16년 정부3.0 경진대회\'16년 대회 발표자료 작성\관련 그림파일\모니터모양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74" y="3970662"/>
            <a:ext cx="664531" cy="5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user\Desktop\통계관리계_김동현\정부3.0\정부 3.0 우수사례 경진대회(조달청 자체)\16년 정부3.0 경진대회\'16년 대회 발표자료 작성\관련 그림파일\핸드폰 모양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32" y="3894575"/>
            <a:ext cx="478093" cy="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타원 19"/>
          <p:cNvSpPr/>
          <p:nvPr/>
        </p:nvSpPr>
        <p:spPr bwMode="auto">
          <a:xfrm>
            <a:off x="6705588" y="3830962"/>
            <a:ext cx="793452" cy="826368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7868432" y="3818262"/>
            <a:ext cx="815280" cy="817116"/>
          </a:xfrm>
          <a:prstGeom prst="ellipse">
            <a:avLst/>
          </a:prstGeom>
          <a:noFill/>
          <a:ln w="19050" cap="flat" cmpd="sng" algn="ctr">
            <a:solidFill>
              <a:srgbClr val="E7BA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위로 굽은 화살표 21"/>
          <p:cNvSpPr/>
          <p:nvPr/>
        </p:nvSpPr>
        <p:spPr bwMode="auto">
          <a:xfrm rot="10800000">
            <a:off x="845332" y="3653161"/>
            <a:ext cx="6822440" cy="608228"/>
          </a:xfrm>
          <a:prstGeom prst="bentUpArrow">
            <a:avLst>
              <a:gd name="adj1" fmla="val 8581"/>
              <a:gd name="adj2" fmla="val 17730"/>
              <a:gd name="adj3" fmla="val 23788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위로 굽은 화살표 22"/>
          <p:cNvSpPr/>
          <p:nvPr/>
        </p:nvSpPr>
        <p:spPr bwMode="auto">
          <a:xfrm>
            <a:off x="966030" y="5770886"/>
            <a:ext cx="6886527" cy="339427"/>
          </a:xfrm>
          <a:prstGeom prst="bentUpArrow">
            <a:avLst>
              <a:gd name="adj1" fmla="val 11417"/>
              <a:gd name="adj2" fmla="val 25079"/>
              <a:gd name="adj3" fmla="val 23788"/>
            </a:avLst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7661879" y="3654422"/>
            <a:ext cx="51613" cy="52504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913912" y="5783132"/>
            <a:ext cx="45719" cy="331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29920" y="4529047"/>
            <a:ext cx="132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App./web service</a:t>
            </a:r>
            <a:endParaRPr lang="ko-KR" altLang="en-US" sz="1600" dirty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1744" y="3302002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Search for public data needed for app./web service</a:t>
            </a:r>
            <a:endParaRPr lang="ko-KR" alt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7776" y="5719994"/>
            <a:ext cx="242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Based on public data</a:t>
            </a:r>
            <a:endParaRPr lang="ko-KR" alt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477" y="5288680"/>
            <a:ext cx="126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Public Entities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34004" y="5164685"/>
            <a:ext cx="2032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Private Developer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64794" y="5428334"/>
            <a:ext cx="126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Public</a:t>
            </a:r>
          </a:p>
        </p:txBody>
      </p:sp>
      <p:sp>
        <p:nvSpPr>
          <p:cNvPr id="32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 </a:t>
            </a:r>
            <a:r>
              <a:rPr lang="en-US" altLang="ko-KR" dirty="0" smtClean="0"/>
              <a:t>26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29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API on Procurement Data</a:t>
            </a:r>
            <a:endParaRPr lang="ko-KR" altLang="en-US" dirty="0"/>
          </a:p>
        </p:txBody>
      </p:sp>
      <p:grpSp>
        <p:nvGrpSpPr>
          <p:cNvPr id="3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Example of utilizing procurement data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직사각형 57"/>
          <p:cNvSpPr/>
          <p:nvPr/>
        </p:nvSpPr>
        <p:spPr>
          <a:xfrm>
            <a:off x="369080" y="1493685"/>
            <a:ext cx="8607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Customized tender notice information</a:t>
            </a:r>
          </a:p>
        </p:txBody>
      </p:sp>
      <p:sp>
        <p:nvSpPr>
          <p:cNvPr id="9" name="타원 8"/>
          <p:cNvSpPr/>
          <p:nvPr/>
        </p:nvSpPr>
        <p:spPr bwMode="auto">
          <a:xfrm>
            <a:off x="251568" y="2264744"/>
            <a:ext cx="1704696" cy="12607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240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354" y="2560595"/>
            <a:ext cx="161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Tender notice data</a:t>
            </a:r>
            <a:endParaRPr lang="ko-KR" altLang="en-US" b="1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pic>
        <p:nvPicPr>
          <p:cNvPr id="11" name="Picture 27" descr="cl_st_001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5" y="4156588"/>
            <a:ext cx="1166691" cy="8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22222222222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50" y="2868694"/>
            <a:ext cx="1087456" cy="116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9080" y="506729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Procurement data developer</a:t>
            </a:r>
          </a:p>
        </p:txBody>
      </p:sp>
      <p:sp>
        <p:nvSpPr>
          <p:cNvPr id="14" name="아래쪽 화살표 13"/>
          <p:cNvSpPr/>
          <p:nvPr/>
        </p:nvSpPr>
        <p:spPr bwMode="auto">
          <a:xfrm>
            <a:off x="907679" y="3643599"/>
            <a:ext cx="435602" cy="467697"/>
          </a:xfrm>
          <a:prstGeom prst="downArrow">
            <a:avLst/>
          </a:prstGeom>
          <a:solidFill>
            <a:srgbClr val="509EAE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2958815" y="2446984"/>
            <a:ext cx="3139354" cy="3512457"/>
          </a:xfrm>
          <a:prstGeom prst="roundRect">
            <a:avLst>
              <a:gd name="adj" fmla="val 8876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user\Desktop\통계관리계_김동현\정부3.0\정부 3.0 우수사례 경진대회(조달청 자체)\16년 정부3.0 경진대회\'16년 대회 발표자료 작성\관련 그림파일\모니터모양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80" y="2805758"/>
            <a:ext cx="848345" cy="7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user\Desktop\통계관리계_김동현\정부3.0\정부 3.0 우수사례 경진대회(조달청 자체)\16년 정부3.0 경진대회\'16년 대회 발표자료 작성\관련 그림파일\핸드폰 모양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80" y="2730238"/>
            <a:ext cx="601048" cy="8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408264" y="4071308"/>
            <a:ext cx="170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Procurement firms</a:t>
            </a:r>
          </a:p>
        </p:txBody>
      </p:sp>
      <p:sp>
        <p:nvSpPr>
          <p:cNvPr id="19" name="아래쪽 화살표 18"/>
          <p:cNvSpPr/>
          <p:nvPr/>
        </p:nvSpPr>
        <p:spPr bwMode="auto">
          <a:xfrm rot="14082884">
            <a:off x="2173031" y="3666125"/>
            <a:ext cx="435602" cy="1083371"/>
          </a:xfrm>
          <a:prstGeom prst="downArrow">
            <a:avLst/>
          </a:prstGeom>
          <a:solidFill>
            <a:srgbClr val="509EAE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497122">
            <a:off x="1453828" y="3519561"/>
            <a:ext cx="144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Service development</a:t>
            </a:r>
          </a:p>
        </p:txBody>
      </p:sp>
      <p:sp>
        <p:nvSpPr>
          <p:cNvPr id="21" name="아래쪽 화살표 20"/>
          <p:cNvSpPr/>
          <p:nvPr/>
        </p:nvSpPr>
        <p:spPr bwMode="auto">
          <a:xfrm rot="16200000">
            <a:off x="6669705" y="2881325"/>
            <a:ext cx="310209" cy="1165253"/>
          </a:xfrm>
          <a:prstGeom prst="downArrow">
            <a:avLst/>
          </a:prstGeom>
          <a:solidFill>
            <a:srgbClr val="509EAE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왼쪽 화살표 21"/>
          <p:cNvSpPr/>
          <p:nvPr/>
        </p:nvSpPr>
        <p:spPr bwMode="auto">
          <a:xfrm>
            <a:off x="6242182" y="3654181"/>
            <a:ext cx="1139429" cy="279766"/>
          </a:xfrm>
          <a:prstGeom prst="leftArrow">
            <a:avLst/>
          </a:prstGeom>
          <a:solidFill>
            <a:srgbClr val="FFC0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9230" y="3610776"/>
            <a:ext cx="142125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website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39350" y="354637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Mobile phone Apps. 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2857246" y="2132856"/>
            <a:ext cx="3355348" cy="476852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Service of  providing tender info.</a:t>
            </a:r>
            <a:endParaRPr lang="ko-KR" altLang="en-US" sz="1600" b="1" dirty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9406" y="4170051"/>
            <a:ext cx="328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More diverse and convenient </a:t>
            </a:r>
          </a:p>
          <a:p>
            <a:pPr marL="285750" indent="-285750"/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     searching </a:t>
            </a: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functions </a:t>
            </a: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than KONEPS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9816" y="5136353"/>
            <a:ext cx="2990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smtClean="0">
                <a:solidFill>
                  <a:srgbClr val="FF0000"/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70~80 related services are commercialized</a:t>
            </a:r>
            <a:endParaRPr lang="ko-KR" altLang="en-US" sz="1600" dirty="0">
              <a:solidFill>
                <a:srgbClr val="FF0000"/>
              </a:solidFill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786" y="2845906"/>
            <a:ext cx="117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Service provision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2111" y="3915805"/>
            <a:ext cx="117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Service fee</a:t>
            </a:r>
          </a:p>
        </p:txBody>
      </p:sp>
      <p:cxnSp>
        <p:nvCxnSpPr>
          <p:cNvPr id="31" name="꺾인 연결선 30"/>
          <p:cNvCxnSpPr>
            <a:stCxn id="29" idx="2"/>
          </p:cNvCxnSpPr>
          <p:nvPr/>
        </p:nvCxnSpPr>
        <p:spPr bwMode="auto">
          <a:xfrm rot="16200000" flipH="1">
            <a:off x="7013498" y="4317993"/>
            <a:ext cx="299520" cy="66469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811896" y="4833164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ea typeface="HY바다M" pitchFamily="18" charset="-127"/>
                <a:cs typeface="Arial" panose="020B0604020202020204" pitchFamily="34" charset="0"/>
              </a:rPr>
              <a:t>$ 20~30</a:t>
            </a:r>
          </a:p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ea typeface="HY바다M" pitchFamily="18" charset="-127"/>
                <a:cs typeface="Arial" panose="020B0604020202020204" pitchFamily="34" charset="0"/>
              </a:rPr>
              <a:t>(monthly) 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ea typeface="HY바다M" pitchFamily="18" charset="-127"/>
              <a:cs typeface="Arial" panose="020B0604020202020204" pitchFamily="34" charset="0"/>
            </a:endParaRPr>
          </a:p>
        </p:txBody>
      </p:sp>
      <p:sp>
        <p:nvSpPr>
          <p:cNvPr id="30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altLang="ko-KR" dirty="0" smtClean="0"/>
              <a:t>28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664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API on Procurement Data</a:t>
            </a:r>
            <a:endParaRPr lang="ko-KR" altLang="en-US" dirty="0"/>
          </a:p>
        </p:txBody>
      </p:sp>
      <p:grpSp>
        <p:nvGrpSpPr>
          <p:cNvPr id="3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Example of utilizing procurement data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직사각형 57"/>
          <p:cNvSpPr/>
          <p:nvPr/>
        </p:nvSpPr>
        <p:spPr>
          <a:xfrm>
            <a:off x="315715" y="1390343"/>
            <a:ext cx="8607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buSzPct val="100000"/>
              <a:defRPr/>
            </a:pPr>
            <a:r>
              <a:rPr lang="en-US" altLang="ko-KR" b="1" spc="-100" dirty="0" smtClean="0">
                <a:solidFill>
                  <a:srgbClr val="00B0F0"/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KONEPS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vs</a:t>
            </a: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Open API customized service </a:t>
            </a:r>
            <a:endParaRPr lang="en-US" altLang="ko-KR" b="1" spc="-10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" descr="C:\Users\user\Desktop\통계관리계_김동현\정부3.0\정부 3.0 우수사례 경진대회(조달청 자체)\16년 정부3.0 경진대회\'16년 대회 발표자료 작성\관련 그림파일\나라장터 입찰공고 화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696325" cy="35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직사각형 33"/>
          <p:cNvSpPr/>
          <p:nvPr/>
        </p:nvSpPr>
        <p:spPr bwMode="auto">
          <a:xfrm>
            <a:off x="107504" y="3551868"/>
            <a:ext cx="8676456" cy="10081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9632" y="539909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- Searching criteria for tender notice is not diverse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9632" y="580275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- Multiple searching is not available (single criteria at a time)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37" name="굽은 화살표 36"/>
          <p:cNvSpPr/>
          <p:nvPr/>
        </p:nvSpPr>
        <p:spPr bwMode="auto">
          <a:xfrm rot="16200000">
            <a:off x="187109" y="4998285"/>
            <a:ext cx="1295936" cy="879082"/>
          </a:xfrm>
          <a:prstGeom prst="bentArrow">
            <a:avLst>
              <a:gd name="adj1" fmla="val 17504"/>
              <a:gd name="adj2" fmla="val 25000"/>
              <a:gd name="adj3" fmla="val 25000"/>
              <a:gd name="adj4" fmla="val 22761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9632" y="6230019"/>
            <a:ext cx="804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- Alarm service for interested tender notices via text, e-mail not available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6"/>
          <a:srcRect l="51464" t="25279" r="36068" b="70920"/>
          <a:stretch/>
        </p:blipFill>
        <p:spPr bwMode="auto">
          <a:xfrm>
            <a:off x="205413" y="3556792"/>
            <a:ext cx="1207477" cy="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직사각형 39"/>
          <p:cNvSpPr/>
          <p:nvPr/>
        </p:nvSpPr>
        <p:spPr bwMode="auto">
          <a:xfrm>
            <a:off x="205413" y="3891341"/>
            <a:ext cx="1389917" cy="250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000" dirty="0" smtClean="0"/>
              <a:t>Supplier Category</a:t>
            </a:r>
            <a:endParaRPr lang="ko-KR" altLang="en-US" sz="1000" dirty="0"/>
          </a:p>
        </p:txBody>
      </p:sp>
      <p:sp>
        <p:nvSpPr>
          <p:cNvPr id="41" name="직사각형 40"/>
          <p:cNvSpPr/>
          <p:nvPr/>
        </p:nvSpPr>
        <p:spPr bwMode="auto">
          <a:xfrm>
            <a:off x="205413" y="4174380"/>
            <a:ext cx="1389917" cy="250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000" dirty="0" smtClean="0"/>
              <a:t>Item Classification #</a:t>
            </a:r>
            <a:endParaRPr lang="ko-KR" altLang="en-US" sz="1000" dirty="0"/>
          </a:p>
        </p:txBody>
      </p:sp>
      <p:sp>
        <p:nvSpPr>
          <p:cNvPr id="42" name="직사각형 41"/>
          <p:cNvSpPr/>
          <p:nvPr/>
        </p:nvSpPr>
        <p:spPr bwMode="auto">
          <a:xfrm>
            <a:off x="4619666" y="3894837"/>
            <a:ext cx="1389917" cy="250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000" dirty="0" smtClean="0"/>
              <a:t>Price Range</a:t>
            </a:r>
            <a:endParaRPr lang="ko-KR" altLang="en-US" sz="1000" dirty="0"/>
          </a:p>
        </p:txBody>
      </p:sp>
      <p:sp>
        <p:nvSpPr>
          <p:cNvPr id="43" name="직사각형 42"/>
          <p:cNvSpPr/>
          <p:nvPr/>
        </p:nvSpPr>
        <p:spPr bwMode="auto">
          <a:xfrm>
            <a:off x="4619666" y="3571150"/>
            <a:ext cx="1389917" cy="250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1000" dirty="0" smtClean="0"/>
              <a:t>Participation region</a:t>
            </a:r>
            <a:endParaRPr lang="ko-KR" altLang="en-US" sz="1000" dirty="0"/>
          </a:p>
        </p:txBody>
      </p:sp>
      <p:sp>
        <p:nvSpPr>
          <p:cNvPr id="18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 </a:t>
            </a:r>
            <a:r>
              <a:rPr lang="en-US" altLang="ko-KR" dirty="0" smtClean="0"/>
              <a:t>29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2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API on Procurement Data</a:t>
            </a:r>
            <a:endParaRPr lang="ko-KR" altLang="en-US" dirty="0"/>
          </a:p>
        </p:txBody>
      </p:sp>
      <p:grpSp>
        <p:nvGrpSpPr>
          <p:cNvPr id="3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Example of utilizing procurement data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직사각형 57"/>
          <p:cNvSpPr/>
          <p:nvPr/>
        </p:nvSpPr>
        <p:spPr>
          <a:xfrm>
            <a:off x="315715" y="1390343"/>
            <a:ext cx="8607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buSzPct val="100000"/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KONEPS vs</a:t>
            </a: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b="1" spc="-100" dirty="0">
                <a:solidFill>
                  <a:srgbClr val="00B0F0"/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Open API customized service </a:t>
            </a:r>
            <a:endParaRPr lang="en-US" altLang="ko-KR" b="1" spc="-100" dirty="0" smtClean="0">
              <a:solidFill>
                <a:srgbClr val="00B0F0"/>
              </a:soli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슬라이드 번호 개체 틀 4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D75436-53DB-46F2-AD41-B529241E007B}" type="slidenum">
              <a:rPr lang="en-US" altLang="ko-KR" sz="14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29</a:t>
            </a:fld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/ 85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62680" y="1695995"/>
            <a:ext cx="8913970" cy="5162005"/>
            <a:chOff x="215516" y="1567488"/>
            <a:chExt cx="8913970" cy="5162005"/>
          </a:xfrm>
        </p:grpSpPr>
        <p:pic>
          <p:nvPicPr>
            <p:cNvPr id="19" name="Picture 2" descr="C:\Users\user\Desktop\통계관리계_김동현\정부3.0\정부 3.0 우수사례 경진대회(조달청 자체)\16년 정부3.0 경진대회\'16년 대회 발표자료 작성\관련 그림파일\인포 21c 입찰공고 정보제공 서비스 예시 3_인포21c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702" y="1698774"/>
              <a:ext cx="7027778" cy="503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위쪽 화살표 설명선 19"/>
            <p:cNvSpPr/>
            <p:nvPr/>
          </p:nvSpPr>
          <p:spPr bwMode="auto">
            <a:xfrm rot="5400000">
              <a:off x="417144" y="1504359"/>
              <a:ext cx="1360939" cy="1764196"/>
            </a:xfrm>
            <a:prstGeom prst="upArrowCallout">
              <a:avLst>
                <a:gd name="adj1" fmla="val 25000"/>
                <a:gd name="adj2" fmla="val 25000"/>
                <a:gd name="adj3" fmla="val 18816"/>
                <a:gd name="adj4" fmla="val 7512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9414" y="1758302"/>
              <a:ext cx="14756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ea typeface="나눔바른고딕" pitchFamily="50" charset="-127"/>
                  <a:cs typeface="Arial" panose="020B0604020202020204" pitchFamily="34" charset="0"/>
                </a:rPr>
                <a:t>Search by various criteria like product sorting No., keyword, industries</a:t>
              </a:r>
              <a:endParaRPr lang="ko-KR" altLang="en-US" sz="1400" dirty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위쪽 화살표 설명선 21"/>
            <p:cNvSpPr/>
            <p:nvPr/>
          </p:nvSpPr>
          <p:spPr bwMode="auto">
            <a:xfrm rot="5400000">
              <a:off x="747767" y="2699077"/>
              <a:ext cx="699693" cy="1764196"/>
            </a:xfrm>
            <a:prstGeom prst="upArrowCallout">
              <a:avLst>
                <a:gd name="adj1" fmla="val 25000"/>
                <a:gd name="adj2" fmla="val 25000"/>
                <a:gd name="adj3" fmla="val 18816"/>
                <a:gd name="adj4" fmla="val 7512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7807" y="3286114"/>
              <a:ext cx="1378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ea typeface="나눔바른고딕" pitchFamily="50" charset="-127"/>
                  <a:cs typeface="Arial" panose="020B0604020202020204" pitchFamily="34" charset="0"/>
                </a:rPr>
                <a:t>Search by region</a:t>
              </a:r>
              <a:endParaRPr lang="ko-KR" altLang="en-US" sz="1400" dirty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4" name="위쪽 화살표 설명선 23"/>
            <p:cNvSpPr/>
            <p:nvPr/>
          </p:nvSpPr>
          <p:spPr bwMode="auto">
            <a:xfrm rot="5400000">
              <a:off x="747767" y="3614795"/>
              <a:ext cx="699693" cy="1764196"/>
            </a:xfrm>
            <a:prstGeom prst="upArrowCallout">
              <a:avLst>
                <a:gd name="adj1" fmla="val 25000"/>
                <a:gd name="adj2" fmla="val 25000"/>
                <a:gd name="adj3" fmla="val 18816"/>
                <a:gd name="adj4" fmla="val 7512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7807" y="4201832"/>
              <a:ext cx="1378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ea typeface="나눔바른고딕" pitchFamily="50" charset="-127"/>
                  <a:cs typeface="Arial" panose="020B0604020202020204" pitchFamily="34" charset="0"/>
                </a:rPr>
                <a:t>Search by end-user</a:t>
              </a:r>
              <a:endParaRPr lang="ko-KR" altLang="en-US" sz="1400" dirty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6" name="위쪽 화살표 설명선 25"/>
            <p:cNvSpPr/>
            <p:nvPr/>
          </p:nvSpPr>
          <p:spPr bwMode="auto">
            <a:xfrm rot="5400000">
              <a:off x="557987" y="4743582"/>
              <a:ext cx="1079253" cy="1764196"/>
            </a:xfrm>
            <a:prstGeom prst="upArrowCallout">
              <a:avLst>
                <a:gd name="adj1" fmla="val 25000"/>
                <a:gd name="adj2" fmla="val 25000"/>
                <a:gd name="adj3" fmla="val 18816"/>
                <a:gd name="adj4" fmla="val 7512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22" y="5056718"/>
              <a:ext cx="12247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>
                  <a:latin typeface="Arial" panose="020B0604020202020204" pitchFamily="34" charset="0"/>
                  <a:ea typeface="나눔바른고딕" pitchFamily="50" charset="-127"/>
                  <a:cs typeface="Arial" panose="020B0604020202020204" pitchFamily="34" charset="0"/>
                </a:rPr>
                <a:t>Search by selection method, contract method</a:t>
              </a:r>
              <a:endParaRPr lang="ko-KR" altLang="en-US" sz="1400" dirty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13670" y="1567488"/>
              <a:ext cx="2915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ea typeface="나눔고딕" pitchFamily="50" charset="-127"/>
                  <a:cs typeface="Arial" panose="020B0604020202020204" pitchFamily="34" charset="0"/>
                </a:rPr>
                <a:t>Source: Info</a:t>
              </a:r>
              <a:r>
                <a:rPr lang="ko-KR" altLang="en-US" sz="1200" dirty="0" smtClean="0">
                  <a:latin typeface="Arial" panose="020B0604020202020204" pitchFamily="34" charset="0"/>
                  <a:ea typeface="나눔고딕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1200" dirty="0" smtClean="0">
                  <a:latin typeface="Arial" panose="020B0604020202020204" pitchFamily="34" charset="0"/>
                  <a:ea typeface="나눔고딕" pitchFamily="50" charset="-127"/>
                  <a:cs typeface="Arial" panose="020B0604020202020204" pitchFamily="34" charset="0"/>
                </a:rPr>
                <a:t>21C(</a:t>
              </a:r>
              <a:r>
                <a:rPr lang="en-US" altLang="ko-KR" sz="1200" dirty="0" err="1" smtClean="0">
                  <a:latin typeface="Arial" panose="020B0604020202020204" pitchFamily="34" charset="0"/>
                  <a:ea typeface="나눔고딕" pitchFamily="50" charset="-127"/>
                  <a:cs typeface="Arial" panose="020B0604020202020204" pitchFamily="34" charset="0"/>
                </a:rPr>
                <a:t>Donggin</a:t>
              </a:r>
              <a:r>
                <a:rPr lang="en-US" altLang="ko-KR" sz="1200" dirty="0" smtClean="0">
                  <a:latin typeface="Arial" panose="020B0604020202020204" pitchFamily="34" charset="0"/>
                  <a:ea typeface="나눔고딕" pitchFamily="50" charset="-127"/>
                  <a:cs typeface="Arial" panose="020B0604020202020204" pitchFamily="34" charset="0"/>
                </a:rPr>
                <a:t> Company)</a:t>
              </a:r>
              <a:endParaRPr lang="ko-KR" altLang="en-US" sz="1200" dirty="0"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0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제목 1"/>
          <p:cNvSpPr txBox="1">
            <a:spLocks/>
          </p:cNvSpPr>
          <p:nvPr/>
        </p:nvSpPr>
        <p:spPr bwMode="auto">
          <a:xfrm>
            <a:off x="142875" y="142875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en-US" altLang="ko-KR" sz="2800" b="1" dirty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 </a:t>
            </a:r>
            <a:r>
              <a:rPr kumimoji="0" lang="en-US" altLang="ko-KR" sz="2800" b="1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Coverage &amp; Cost of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PPS</a:t>
            </a:r>
            <a:endParaRPr kumimoji="0" lang="ko-KR" altLang="en-US" sz="2800" b="1" dirty="0">
              <a:solidFill>
                <a:schemeClr val="bg1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885975" y="1052736"/>
            <a:ext cx="6718473" cy="3384376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84000"/>
                  <a:lumOff val="16000"/>
                  <a:alpha val="65000"/>
                </a:schemeClr>
              </a:gs>
              <a:gs pos="0">
                <a:schemeClr val="bg1">
                  <a:alpha val="75000"/>
                  <a:lumMod val="8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4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907704" y="1343670"/>
            <a:ext cx="637862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kumimoji="0"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Total Government procurement was </a:t>
            </a:r>
            <a:r>
              <a:rPr kumimoji="0"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USD 119 billion $  </a:t>
            </a: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    PPS procurement share </a:t>
            </a:r>
            <a:r>
              <a:rPr kumimoji="0"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was 30% (36.5 B $ USD)</a:t>
            </a: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kumimoji="0" lang="en-US" altLang="ko-KR" sz="1600" b="1" spc="-60" dirty="0" smtClean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kumimoji="0"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50,366 </a:t>
            </a:r>
            <a:r>
              <a:rPr kumimoji="0"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Public Entities</a:t>
            </a:r>
            <a:r>
              <a:rPr kumimoji="0"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, 320,983 </a:t>
            </a:r>
            <a:r>
              <a:rPr kumimoji="0"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Registered Suppliers  </a:t>
            </a:r>
            <a:endParaRPr kumimoji="0" lang="en-US" altLang="ko-KR" sz="1600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87824" y="6165304"/>
            <a:ext cx="597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2700" indent="-128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spc="-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* MAS </a:t>
            </a:r>
            <a:r>
              <a:rPr kumimoji="0" lang="en-US" altLang="ko-KR" sz="12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contract : unit-price framework contracts for commercially available products. </a:t>
            </a:r>
            <a:endParaRPr kumimoji="0" lang="en-US" altLang="ko-KR" sz="1200" spc="-6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82700" indent="-128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spc="-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     All </a:t>
            </a:r>
            <a:r>
              <a:rPr kumimoji="0" lang="en-US" altLang="ko-KR" sz="1200" spc="-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public entities may place orders for MAS contracted products</a:t>
            </a:r>
            <a:r>
              <a:rPr kumimoji="0" lang="en-US" altLang="ko-KR" sz="1200" spc="-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282700" indent="635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spc="-6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2" name="표 71"/>
          <p:cNvGraphicFramePr>
            <a:graphicFrameLocks noGrp="1"/>
          </p:cNvGraphicFramePr>
          <p:nvPr/>
        </p:nvGraphicFramePr>
        <p:xfrm>
          <a:off x="2267744" y="3337247"/>
          <a:ext cx="58356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847"/>
                <a:gridCol w="23888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spc="-6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Central</a:t>
                      </a:r>
                      <a:r>
                        <a:rPr lang="en-US" altLang="ko-KR" sz="1600" b="1" spc="-60" baseline="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govt. </a:t>
                      </a:r>
                      <a:endParaRPr lang="en-US" altLang="ko-KR" sz="1600" b="1" spc="-60" dirty="0">
                        <a:gradFill>
                          <a:gsLst>
                            <a:gs pos="2000">
                              <a:schemeClr val="tx1">
                                <a:lumMod val="97000"/>
                              </a:schemeClr>
                            </a:gs>
                            <a:gs pos="39000">
                              <a:schemeClr val="tx1">
                                <a:lumMod val="79000"/>
                                <a:lumOff val="21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effectLst>
                          <a:outerShdw blurRad="63500" dist="25400" dir="2700000" algn="tl" rotWithShape="0">
                            <a:prstClr val="black">
                              <a:alpha val="21000"/>
                            </a:prst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spc="-60" dirty="0" smtClean="0">
                          <a:gradFill>
                            <a:gsLst>
                              <a:gs pos="2000">
                                <a:schemeClr val="bg1">
                                  <a:lumMod val="85000"/>
                                </a:schemeClr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Mandatory*</a:t>
                      </a:r>
                      <a:endParaRPr lang="en-US" altLang="ko-KR" sz="1600" b="1" spc="-60" dirty="0">
                        <a:gradFill>
                          <a:gsLst>
                            <a:gs pos="200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effectLst>
                          <a:outerShdw blurRad="88900" dist="25400" dir="2700000" algn="tl" rotWithShape="0">
                            <a:prstClr val="black">
                              <a:alpha val="43000"/>
                            </a:prst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spc="-6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Local govt.</a:t>
                      </a:r>
                      <a:r>
                        <a:rPr lang="en-US" altLang="ko-KR" sz="1600" b="1" spc="-60" baseline="0" dirty="0" smtClean="0">
                          <a:gradFill>
                            <a:gsLst>
                              <a:gs pos="2000">
                                <a:schemeClr val="tx1">
                                  <a:lumMod val="97000"/>
                                </a:schemeClr>
                              </a:gs>
                              <a:gs pos="39000">
                                <a:schemeClr val="tx1">
                                  <a:lumMod val="79000"/>
                                  <a:lumOff val="21000"/>
                                </a:schemeClr>
                              </a:gs>
                              <a:gs pos="100000">
                                <a:schemeClr val="tx1">
                                  <a:lumMod val="95000"/>
                                  <a:lumOff val="5000"/>
                                </a:schemeClr>
                              </a:gs>
                            </a:gsLst>
                            <a:lin ang="5400000" scaled="0"/>
                          </a:gradFill>
                          <a:effectLst>
                            <a:outerShdw blurRad="63500" dist="25400" dir="2700000" algn="tl" rotWithShape="0">
                              <a:prstClr val="black">
                                <a:alpha val="21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&amp; public enterprises</a:t>
                      </a:r>
                      <a:endParaRPr lang="en-US" altLang="ko-KR" sz="1600" b="1" spc="-60" dirty="0">
                        <a:gradFill>
                          <a:gsLst>
                            <a:gs pos="2000">
                              <a:schemeClr val="tx1">
                                <a:lumMod val="97000"/>
                              </a:schemeClr>
                            </a:gs>
                            <a:gs pos="39000">
                              <a:schemeClr val="tx1">
                                <a:lumMod val="79000"/>
                                <a:lumOff val="21000"/>
                              </a:schemeClr>
                            </a:gs>
                            <a:gs pos="100000">
                              <a:schemeClr val="tx1">
                                <a:lumMod val="95000"/>
                                <a:lumOff val="5000"/>
                              </a:schemeClr>
                            </a:gs>
                          </a:gsLst>
                          <a:lin ang="5400000" scaled="0"/>
                        </a:gradFill>
                        <a:effectLst>
                          <a:outerShdw blurRad="63500" dist="25400" dir="2700000" algn="tl" rotWithShape="0">
                            <a:prstClr val="black">
                              <a:alpha val="21000"/>
                            </a:prst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spc="-60" dirty="0" smtClean="0">
                          <a:gradFill>
                            <a:gsLst>
                              <a:gs pos="2000">
                                <a:schemeClr val="bg1">
                                  <a:lumMod val="85000"/>
                                </a:schemeClr>
                              </a:gs>
                              <a:gs pos="100000">
                                <a:schemeClr val="bg1"/>
                              </a:gs>
                            </a:gsLst>
                            <a:lin ang="5400000" scaled="0"/>
                          </a:gradFill>
                          <a:effectLst>
                            <a:outerShdw blurRad="88900" dist="25400" dir="2700000" algn="tl" rotWithShape="0">
                              <a:prstClr val="black">
                                <a:alpha val="43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Optional</a:t>
                      </a:r>
                      <a:endParaRPr lang="en-US" altLang="ko-KR" sz="1600" b="1" spc="-60" dirty="0">
                        <a:gradFill>
                          <a:gsLst>
                            <a:gs pos="2000">
                              <a:schemeClr val="bg1">
                                <a:lumMod val="85000"/>
                              </a:schemeClr>
                            </a:gs>
                            <a:gs pos="100000">
                              <a:schemeClr val="bg1"/>
                            </a:gs>
                          </a:gsLst>
                          <a:lin ang="5400000" scaled="0"/>
                        </a:gradFill>
                        <a:effectLst>
                          <a:outerShdw blurRad="88900" dist="25400" dir="2700000" algn="tl" rotWithShape="0">
                            <a:prstClr val="black">
                              <a:alpha val="43000"/>
                            </a:prst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1885975" y="4718248"/>
            <a:ext cx="6718473" cy="1375048"/>
          </a:xfrm>
          <a:prstGeom prst="rect">
            <a:avLst/>
          </a:prstGeom>
          <a:gradFill flip="none" rotWithShape="1">
            <a:gsLst>
              <a:gs pos="78000">
                <a:schemeClr val="bg1">
                  <a:lumMod val="84000"/>
                  <a:lumOff val="16000"/>
                  <a:alpha val="65000"/>
                </a:schemeClr>
              </a:gs>
              <a:gs pos="0">
                <a:schemeClr val="bg1">
                  <a:alpha val="75000"/>
                  <a:lumMod val="89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34000"/>
              </a:prst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07704" y="4725144"/>
            <a:ext cx="6378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kumimoji="0"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Generated through the fees </a:t>
            </a:r>
            <a:r>
              <a:rPr kumimoji="0"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charged by PPS for contracts made on behalf of public organizations</a:t>
            </a: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   - PPS labor costs, contract-related expenses </a:t>
            </a: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   - Revolving fund that is used to expedite payment to suppliers </a:t>
            </a: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   - Support for SMEs  </a:t>
            </a:r>
            <a:endParaRPr kumimoji="0" lang="en-US" altLang="ko-KR" sz="1600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395536" y="4718248"/>
            <a:ext cx="1368152" cy="1375048"/>
          </a:xfrm>
          <a:prstGeom prst="roundRect">
            <a:avLst>
              <a:gd name="adj" fmla="val 6636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contourW="6350" prstMaterial="dkEdge">
            <a:bevelT w="6350" h="44450"/>
            <a:bevelB w="0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>
              <a:bevelT w="1270"/>
              <a:contourClr>
                <a:srgbClr val="336228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kumimoji="0"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PPS’s Services </a:t>
            </a:r>
            <a:endParaRPr kumimoji="0" lang="en-US" altLang="ko-KR" sz="2000" b="1" spc="-60" dirty="0" smtClean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kumimoji="0" lang="en-US" altLang="ko-KR" sz="2000" b="1" spc="-60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Fee</a:t>
            </a:r>
            <a:endParaRPr kumimoji="0" lang="en-US" altLang="ko-KR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819659" y="1045740"/>
            <a:ext cx="2000813" cy="1807196"/>
            <a:chOff x="7284955" y="3068960"/>
            <a:chExt cx="2000813" cy="1807196"/>
          </a:xfrm>
        </p:grpSpPr>
        <p:pic>
          <p:nvPicPr>
            <p:cNvPr id="14" name="Picture 18" descr="C:\Documents and Settings\jy\바탕 화면\png\무제-2 사본.png"/>
            <p:cNvPicPr>
              <a:picLocks noChangeAspect="1" noChangeArrowheads="1"/>
            </p:cNvPicPr>
            <p:nvPr/>
          </p:nvPicPr>
          <p:blipFill>
            <a:blip r:embed="rId3" cstate="print"/>
            <a:srcRect l="49213" t="41998" r="7475" b="8652"/>
            <a:stretch>
              <a:fillRect/>
            </a:stretch>
          </p:blipFill>
          <p:spPr bwMode="auto">
            <a:xfrm>
              <a:off x="7284955" y="3068960"/>
              <a:ext cx="2000813" cy="1807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7451601" y="4050027"/>
              <a:ext cx="1554307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500" b="1" i="1" dirty="0" smtClean="0">
                  <a:latin typeface="Arial" pitchFamily="34" charset="0"/>
                  <a:cs typeface="Arial" pitchFamily="34" charset="0"/>
                </a:rPr>
                <a:t>Korea’s PP </a:t>
              </a:r>
            </a:p>
            <a:p>
              <a:pPr algn="ctr"/>
              <a:r>
                <a:rPr lang="en-US" altLang="ko-KR" sz="1500" b="1" i="1" dirty="0" smtClean="0">
                  <a:latin typeface="Arial" pitchFamily="34" charset="0"/>
                  <a:cs typeface="Arial" pitchFamily="34" charset="0"/>
                </a:rPr>
                <a:t>Total $119 </a:t>
              </a:r>
              <a:r>
                <a:rPr lang="en-US" altLang="ko-KR" sz="1500" b="1" i="1" dirty="0">
                  <a:latin typeface="Arial" pitchFamily="34" charset="0"/>
                  <a:cs typeface="Arial" pitchFamily="34" charset="0"/>
                </a:rPr>
                <a:t>billion 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7452320" y="3356992"/>
              <a:ext cx="702154" cy="558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500" b="1" i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PPS </a:t>
              </a:r>
              <a:r>
                <a:rPr lang="en-US" altLang="ko-KR" sz="1500" b="1" i="1" dirty="0" smtClean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(30%)</a:t>
              </a:r>
              <a:endParaRPr lang="en-US" altLang="ko-KR" sz="1500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0" name="모서리가 둥근 직사각형 19"/>
          <p:cNvSpPr/>
          <p:nvPr/>
        </p:nvSpPr>
        <p:spPr bwMode="auto">
          <a:xfrm>
            <a:off x="395536" y="1064196"/>
            <a:ext cx="1368152" cy="3373815"/>
          </a:xfrm>
          <a:prstGeom prst="roundRect">
            <a:avLst>
              <a:gd name="adj" fmla="val 6636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 contourW="6350" prstMaterial="dkEdge">
            <a:bevelT w="6350" h="44450"/>
            <a:bevelB w="0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>
              <a:bevelT w="1270"/>
              <a:contourClr>
                <a:srgbClr val="336228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kumimoji="0" lang="en-US" altLang="ko-KR" sz="2000" b="1" spc="-60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PPS’s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Pct val="80000"/>
              <a:defRPr/>
            </a:pPr>
            <a:r>
              <a:rPr kumimoji="0" lang="en-US" altLang="ko-KR" sz="2000" b="1" spc="-60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Coverage</a:t>
            </a:r>
            <a:endParaRPr kumimoji="0" lang="en-US" altLang="ko-KR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339752" y="4129335"/>
            <a:ext cx="6378626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ko-KR" sz="14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rPr>
              <a:t>* </a:t>
            </a:r>
            <a:r>
              <a:rPr kumimoji="0" lang="en-US" altLang="ko-KR" sz="1400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rPr>
              <a:t>threshold - $100,000 for goods and services, $3,000,000 for </a:t>
            </a:r>
            <a:r>
              <a:rPr kumimoji="0" lang="en-US" altLang="ko-KR" sz="14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rPr>
              <a:t>construction</a:t>
            </a:r>
            <a:endParaRPr kumimoji="0" lang="en-US" altLang="ko-KR" sz="1400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907704" y="2670011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kumimoji="0" lang="en-US" altLang="ko-KR" sz="1600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Use of PPS’s procurement </a:t>
            </a:r>
            <a:r>
              <a:rPr kumimoji="0"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services :</a:t>
            </a: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ko-KR" sz="1600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All public entities should purchase from PPS’s MAS contracts* whenever applicable</a:t>
            </a:r>
          </a:p>
          <a:p>
            <a:pPr marL="203200" indent="-203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kumimoji="0" lang="en-US" altLang="ko-KR" sz="1600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3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API on Procurement Data</a:t>
            </a:r>
            <a:endParaRPr lang="ko-KR" altLang="en-US" dirty="0"/>
          </a:p>
        </p:txBody>
      </p:sp>
      <p:grpSp>
        <p:nvGrpSpPr>
          <p:cNvPr id="3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Example of utilizing procurement data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타원 28"/>
          <p:cNvSpPr/>
          <p:nvPr/>
        </p:nvSpPr>
        <p:spPr bwMode="auto">
          <a:xfrm>
            <a:off x="174173" y="2456284"/>
            <a:ext cx="1497239" cy="99697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60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783" y="2645898"/>
            <a:ext cx="1554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Data of bid awarding</a:t>
            </a:r>
            <a:endParaRPr lang="ko-KR" altLang="en-US" sz="1600" b="1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1" name="타원 30"/>
          <p:cNvSpPr/>
          <p:nvPr/>
        </p:nvSpPr>
        <p:spPr bwMode="auto">
          <a:xfrm>
            <a:off x="174173" y="4120300"/>
            <a:ext cx="1508550" cy="8855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60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981" y="4457423"/>
            <a:ext cx="1611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Contract Data</a:t>
            </a:r>
            <a:endParaRPr lang="ko-KR" altLang="en-US" sz="1600" b="1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3" name="아래쪽 화살표 32"/>
          <p:cNvSpPr/>
          <p:nvPr/>
        </p:nvSpPr>
        <p:spPr bwMode="auto">
          <a:xfrm rot="18000000">
            <a:off x="1897525" y="2926676"/>
            <a:ext cx="435602" cy="747560"/>
          </a:xfrm>
          <a:prstGeom prst="downArrow">
            <a:avLst/>
          </a:prstGeom>
          <a:solidFill>
            <a:srgbClr val="509EAE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아래쪽 화살표 33"/>
          <p:cNvSpPr/>
          <p:nvPr/>
        </p:nvSpPr>
        <p:spPr bwMode="auto">
          <a:xfrm rot="14400000">
            <a:off x="1890889" y="3971829"/>
            <a:ext cx="435602" cy="752923"/>
          </a:xfrm>
          <a:prstGeom prst="downArrow">
            <a:avLst/>
          </a:prstGeom>
          <a:solidFill>
            <a:srgbClr val="509EAE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2627784" y="2032206"/>
            <a:ext cx="2857860" cy="4482090"/>
          </a:xfrm>
          <a:prstGeom prst="roundRect">
            <a:avLst>
              <a:gd name="adj" fmla="val 8876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2901166" y="1683656"/>
            <a:ext cx="2390914" cy="591295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Bid Awarding Analysis Service</a:t>
            </a:r>
            <a:endParaRPr lang="ko-KR" altLang="en-US" sz="1600" b="1" dirty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99792" y="3400534"/>
            <a:ext cx="26497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        &lt; Description&gt; </a:t>
            </a:r>
          </a:p>
          <a:p>
            <a:endParaRPr lang="en-US" altLang="ko-KR" sz="1600" dirty="0" smtClean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Search for bid progress and outcome analysis </a:t>
            </a:r>
          </a:p>
          <a:p>
            <a:endParaRPr lang="en-US" altLang="ko-KR" sz="1600" dirty="0" smtClean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Bid awarding record by end-users and statistics analysis</a:t>
            </a:r>
          </a:p>
          <a:p>
            <a:pPr marL="285750" indent="-285750">
              <a:buFontTx/>
              <a:buChar char="-"/>
            </a:pPr>
            <a:endParaRPr lang="en-US" altLang="ko-KR" sz="1600" dirty="0" smtClean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Analysis of participating bidders</a:t>
            </a: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5868144" y="2069432"/>
            <a:ext cx="2904070" cy="4444864"/>
          </a:xfrm>
          <a:prstGeom prst="roundRect">
            <a:avLst>
              <a:gd name="adj" fmla="val 8876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6259961" y="1683655"/>
            <a:ext cx="2109795" cy="55999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Bid Consulting</a:t>
            </a:r>
            <a:endParaRPr lang="ko-KR" altLang="en-US" sz="1600" b="1" dirty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2699365" y="3281934"/>
            <a:ext cx="2702396" cy="3160538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02522" y="2376242"/>
            <a:ext cx="2774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Training &amp; awarding service to firms with lack of knowledge to be successful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87133" y="3431511"/>
            <a:ext cx="2572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        &lt; Description&gt; </a:t>
            </a:r>
          </a:p>
          <a:p>
            <a:endParaRPr lang="en-US" altLang="ko-KR" sz="1600" dirty="0" smtClean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Procedure of e- 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    bidding,   terminology,</a:t>
            </a:r>
          </a:p>
          <a:p>
            <a:r>
              <a:rPr lang="en-US" altLang="ko-KR" sz="1600" dirty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    online bid training</a:t>
            </a:r>
          </a:p>
          <a:p>
            <a:endParaRPr lang="en-US" altLang="ko-KR" sz="1600" dirty="0" smtClean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Price prediction and recommendation through analysis of awarded firms by the end-user</a:t>
            </a:r>
          </a:p>
          <a:p>
            <a:pPr marL="285750" indent="-285750">
              <a:buFontTx/>
              <a:buChar char="-"/>
            </a:pPr>
            <a:endParaRPr lang="en-US" altLang="ko-KR" sz="1600" dirty="0" smtClean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5957467" y="3281934"/>
            <a:ext cx="2702396" cy="3165469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6314" y="2347702"/>
            <a:ext cx="2742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Awarded bids are analyzed in table, graph, calculation program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-31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2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API on Procurement Data</a:t>
            </a:r>
            <a:endParaRPr lang="ko-KR" altLang="en-US" dirty="0"/>
          </a:p>
        </p:txBody>
      </p:sp>
      <p:grpSp>
        <p:nvGrpSpPr>
          <p:cNvPr id="3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Example of utilizing procurement data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직사각형 57"/>
          <p:cNvSpPr/>
          <p:nvPr/>
        </p:nvSpPr>
        <p:spPr>
          <a:xfrm>
            <a:off x="315715" y="1390343"/>
            <a:ext cx="8607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buSzPct val="100000"/>
              <a:defRPr/>
            </a:pP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&lt;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Bid awarding data analysis service&gt;</a:t>
            </a:r>
            <a:endParaRPr lang="en-US" altLang="ko-KR" b="1" spc="-100" dirty="0" smtClean="0">
              <a:solidFill>
                <a:srgbClr val="00B0F0"/>
              </a:soli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72121" y="1759675"/>
            <a:ext cx="8599756" cy="4915331"/>
            <a:chOff x="56098" y="1611030"/>
            <a:chExt cx="8599756" cy="4915331"/>
          </a:xfrm>
        </p:grpSpPr>
        <p:pic>
          <p:nvPicPr>
            <p:cNvPr id="29" name="Picture 2" descr="C:\Users\user\Desktop\통계관리계_김동현\정부3.0\정부 3.0 우수사례 경진대회(조달청 자체)\16년 정부3.0 경진대회\'16년 대회 발표자료 작성\관련 그림파일\인포 21c 낙찰분석 서비스 예시 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26" y="1742534"/>
              <a:ext cx="6552728" cy="478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위쪽 화살표 설명선 29"/>
            <p:cNvSpPr/>
            <p:nvPr/>
          </p:nvSpPr>
          <p:spPr bwMode="auto">
            <a:xfrm rot="5400000">
              <a:off x="593013" y="1332925"/>
              <a:ext cx="1146323" cy="2171861"/>
            </a:xfrm>
            <a:prstGeom prst="upArrowCallout">
              <a:avLst>
                <a:gd name="adj1" fmla="val 25000"/>
                <a:gd name="adj2" fmla="val 25000"/>
                <a:gd name="adj3" fmla="val 18816"/>
                <a:gd name="adj4" fmla="val 80472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124" y="1914798"/>
              <a:ext cx="20019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Arial" panose="020B0604020202020204" pitchFamily="34" charset="0"/>
                  <a:ea typeface="나눔바른고딕" pitchFamily="50" charset="-127"/>
                  <a:cs typeface="Arial" panose="020B0604020202020204" pitchFamily="34" charset="0"/>
                </a:rPr>
                <a:t>Basic bid Data</a:t>
              </a:r>
              <a:endParaRPr lang="en-US" altLang="ko-KR" sz="1600" dirty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endParaRPr>
            </a:p>
            <a:p>
              <a:r>
                <a:rPr lang="en-US" altLang="ko-KR" sz="1600" dirty="0" smtClean="0">
                  <a:latin typeface="Arial" panose="020B0604020202020204" pitchFamily="34" charset="0"/>
                  <a:ea typeface="나눔바른고딕" pitchFamily="50" charset="-127"/>
                  <a:cs typeface="Arial" panose="020B0604020202020204" pitchFamily="34" charset="0"/>
                </a:rPr>
                <a:t>(Standard price, unsuccessful rate, reference price)</a:t>
              </a:r>
              <a:endParaRPr lang="ko-KR" altLang="en-US" sz="1600" dirty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2" name="위쪽 화살표 설명선 31"/>
            <p:cNvSpPr/>
            <p:nvPr/>
          </p:nvSpPr>
          <p:spPr bwMode="auto">
            <a:xfrm rot="5400000">
              <a:off x="835019" y="2366081"/>
              <a:ext cx="644906" cy="2160240"/>
            </a:xfrm>
            <a:prstGeom prst="upArrowCallout">
              <a:avLst>
                <a:gd name="adj1" fmla="val 25000"/>
                <a:gd name="adj2" fmla="val 25000"/>
                <a:gd name="adj3" fmla="val 18816"/>
                <a:gd name="adj4" fmla="val 81845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634" y="3161846"/>
              <a:ext cx="2025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Arial" panose="020B0604020202020204" pitchFamily="34" charset="0"/>
                  <a:ea typeface="나눔바른고딕" pitchFamily="50" charset="-127"/>
                  <a:cs typeface="Arial" panose="020B0604020202020204" pitchFamily="34" charset="0"/>
                </a:rPr>
                <a:t>Outcomes</a:t>
              </a:r>
            </a:p>
            <a:p>
              <a:r>
                <a:rPr lang="en-US" altLang="ko-KR" sz="1600" dirty="0" smtClean="0">
                  <a:latin typeface="Arial" panose="020B0604020202020204" pitchFamily="34" charset="0"/>
                  <a:ea typeface="나눔바른고딕" pitchFamily="50" charset="-127"/>
                  <a:cs typeface="Arial" panose="020B0604020202020204" pitchFamily="34" charset="0"/>
                </a:rPr>
                <a:t>(winning bidder)</a:t>
              </a:r>
              <a:endParaRPr lang="ko-KR" altLang="en-US" sz="1600" dirty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위쪽 화살표 설명선 33"/>
            <p:cNvSpPr/>
            <p:nvPr/>
          </p:nvSpPr>
          <p:spPr bwMode="auto">
            <a:xfrm rot="5400000">
              <a:off x="429818" y="3851899"/>
              <a:ext cx="1596230" cy="2223638"/>
            </a:xfrm>
            <a:prstGeom prst="upArrowCallout">
              <a:avLst>
                <a:gd name="adj1" fmla="val 25000"/>
                <a:gd name="adj2" fmla="val 25000"/>
                <a:gd name="adj3" fmla="val 18816"/>
                <a:gd name="adj4" fmla="val 77813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098" y="4278022"/>
              <a:ext cx="19236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latin typeface="Arial" panose="020B0604020202020204" pitchFamily="34" charset="0"/>
                  <a:ea typeface="나눔바른고딕" pitchFamily="50" charset="-127"/>
                  <a:cs typeface="Arial" panose="020B0604020202020204" pitchFamily="34" charset="0"/>
                </a:rPr>
                <a:t>Outcome analysis </a:t>
              </a:r>
            </a:p>
            <a:p>
              <a:r>
                <a:rPr lang="en-US" altLang="ko-KR" sz="1600" dirty="0" smtClean="0">
                  <a:latin typeface="Arial" panose="020B0604020202020204" pitchFamily="34" charset="0"/>
                  <a:ea typeface="나눔바른고딕" pitchFamily="50" charset="-127"/>
                  <a:cs typeface="Arial" panose="020B0604020202020204" pitchFamily="34" charset="0"/>
                </a:rPr>
                <a:t>(multiple reference prices, distribution chart to standard price)</a:t>
              </a:r>
            </a:p>
            <a:p>
              <a:endParaRPr lang="ko-KR" altLang="en-US" sz="1600" dirty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6136" y="1611030"/>
              <a:ext cx="2859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ea typeface="나눔고딕" pitchFamily="50" charset="-127"/>
                  <a:cs typeface="Arial" panose="020B0604020202020204" pitchFamily="34" charset="0"/>
                </a:rPr>
                <a:t>Source: Info</a:t>
              </a:r>
              <a:r>
                <a:rPr lang="ko-KR" altLang="en-US" sz="1200" dirty="0" smtClean="0">
                  <a:latin typeface="Arial" panose="020B0604020202020204" pitchFamily="34" charset="0"/>
                  <a:ea typeface="나눔고딕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1200" dirty="0" smtClean="0">
                  <a:latin typeface="Arial" panose="020B0604020202020204" pitchFamily="34" charset="0"/>
                  <a:ea typeface="나눔고딕" pitchFamily="50" charset="-127"/>
                  <a:cs typeface="Arial" panose="020B0604020202020204" pitchFamily="34" charset="0"/>
                </a:rPr>
                <a:t>21C(</a:t>
              </a:r>
              <a:r>
                <a:rPr lang="en-US" altLang="ko-KR" sz="1200" dirty="0" err="1" smtClean="0">
                  <a:latin typeface="Arial" panose="020B0604020202020204" pitchFamily="34" charset="0"/>
                  <a:ea typeface="나눔고딕" pitchFamily="50" charset="-127"/>
                  <a:cs typeface="Arial" panose="020B0604020202020204" pitchFamily="34" charset="0"/>
                </a:rPr>
                <a:t>Donggin</a:t>
              </a:r>
              <a:r>
                <a:rPr lang="en-US" altLang="ko-KR" sz="1200" dirty="0" smtClean="0">
                  <a:latin typeface="Arial" panose="020B0604020202020204" pitchFamily="34" charset="0"/>
                  <a:ea typeface="나눔고딕" pitchFamily="50" charset="-127"/>
                  <a:cs typeface="Arial" panose="020B0604020202020204" pitchFamily="34" charset="0"/>
                </a:rPr>
                <a:t> Company)</a:t>
              </a:r>
              <a:endParaRPr lang="ko-KR" altLang="en-US" sz="1200" dirty="0"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API on Procurement Data</a:t>
            </a:r>
            <a:endParaRPr lang="ko-KR" altLang="en-US" dirty="0"/>
          </a:p>
        </p:txBody>
      </p:sp>
      <p:grpSp>
        <p:nvGrpSpPr>
          <p:cNvPr id="3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Example of utilizing procurement data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직사각형 57"/>
          <p:cNvSpPr/>
          <p:nvPr/>
        </p:nvSpPr>
        <p:spPr>
          <a:xfrm>
            <a:off x="315715" y="1390343"/>
            <a:ext cx="8607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buSzPct val="100000"/>
              <a:defRPr/>
            </a:pP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&lt;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Bid awarding data analysis service&gt;</a:t>
            </a:r>
            <a:endParaRPr lang="en-US" altLang="ko-KR" b="1" spc="-100" dirty="0" smtClean="0">
              <a:solidFill>
                <a:srgbClr val="00B0F0"/>
              </a:soli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C:\Users\user\Desktop\통계관리계_김동현\정부3.0\정부 3.0 우수사례 경진대회(조달청 자체)\16년 정부3.0 경진대회\'16년 대회 발표자료 작성\관련 그림파일\인포 21c 낙찰분석 서비스 예시 3 v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40" y="4012622"/>
            <a:ext cx="6521017" cy="26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Desktop\통계관리계_김동현\정부3.0\정부 3.0 우수사례 경진대회(조달청 자체)\16년 정부3.0 경진대회\'16년 대회 발표자료 작성\관련 그림파일\인포 21c 낙찰분석 서비스 예시 2 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08" y="2065477"/>
            <a:ext cx="6823000" cy="175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1885708" y="2079566"/>
            <a:ext cx="6912768" cy="1774744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036989" y="4012622"/>
            <a:ext cx="6781799" cy="268605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위쪽 화살표 설명선 19"/>
          <p:cNvSpPr/>
          <p:nvPr/>
        </p:nvSpPr>
        <p:spPr bwMode="auto">
          <a:xfrm rot="5400000">
            <a:off x="123698" y="2105101"/>
            <a:ext cx="1638766" cy="1859160"/>
          </a:xfrm>
          <a:prstGeom prst="upArrowCallout">
            <a:avLst>
              <a:gd name="adj1" fmla="val 25000"/>
              <a:gd name="adj2" fmla="val 25000"/>
              <a:gd name="adj3" fmla="val 18816"/>
              <a:gd name="adj4" fmla="val 7836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09" y="2284402"/>
            <a:ext cx="1378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Data on bid participating firms(by firm</a:t>
            </a:r>
            <a:r>
              <a:rPr lang="ko-KR" altLang="en-US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bid price, lowest tender rate)</a:t>
            </a:r>
            <a:endParaRPr lang="ko-KR" altLang="en-US" sz="1600" dirty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22" name="위쪽 화살표 설명선 21"/>
          <p:cNvSpPr/>
          <p:nvPr/>
        </p:nvSpPr>
        <p:spPr bwMode="auto">
          <a:xfrm rot="5400000">
            <a:off x="73330" y="4432774"/>
            <a:ext cx="1873030" cy="1939733"/>
          </a:xfrm>
          <a:prstGeom prst="upArrowCallout">
            <a:avLst>
              <a:gd name="adj1" fmla="val 25000"/>
              <a:gd name="adj2" fmla="val 25000"/>
              <a:gd name="adj3" fmla="val 18816"/>
              <a:gd name="adj4" fmla="val 79985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17" y="4523274"/>
            <a:ext cx="1475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End-user analysis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ea typeface="나눔바른고딕" pitchFamily="50" charset="-127"/>
                <a:cs typeface="Arial" panose="020B0604020202020204" pitchFamily="34" charset="0"/>
              </a:rPr>
              <a:t>(proportion calculation with reference and standard prices)</a:t>
            </a:r>
            <a:endParaRPr lang="ko-KR" altLang="en-US" sz="1600" dirty="0">
              <a:latin typeface="Arial" panose="020B0604020202020204" pitchFamily="34" charset="0"/>
              <a:ea typeface="나눔바른고딕" pitchFamily="50" charset="-127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8184" y="1724875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rPr>
              <a:t>Source: Info</a:t>
            </a:r>
            <a:r>
              <a:rPr lang="ko-KR" altLang="en-US" sz="1200" dirty="0" smtClean="0"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rPr>
              <a:t> </a:t>
            </a:r>
            <a:r>
              <a:rPr lang="en-US" altLang="ko-KR" sz="1200" dirty="0" smtClean="0"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rPr>
              <a:t>21C(</a:t>
            </a:r>
            <a:r>
              <a:rPr lang="en-US" altLang="ko-KR" sz="1200" dirty="0" err="1" smtClean="0"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rPr>
              <a:t>Donggin</a:t>
            </a:r>
            <a:r>
              <a:rPr lang="en-US" altLang="ko-KR" sz="1200" dirty="0" smtClean="0">
                <a:latin typeface="Arial" panose="020B0604020202020204" pitchFamily="34" charset="0"/>
                <a:ea typeface="나눔고딕" pitchFamily="50" charset="-127"/>
                <a:cs typeface="Arial" panose="020B0604020202020204" pitchFamily="34" charset="0"/>
              </a:rPr>
              <a:t> Company)</a:t>
            </a:r>
            <a:endParaRPr lang="ko-KR" altLang="en-US" sz="1200" dirty="0">
              <a:latin typeface="Arial" panose="020B0604020202020204" pitchFamily="34" charset="0"/>
              <a:ea typeface="나눔고딕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API on Procurement Data</a:t>
            </a:r>
            <a:endParaRPr lang="ko-KR" altLang="en-US" dirty="0"/>
          </a:p>
        </p:txBody>
      </p:sp>
      <p:grpSp>
        <p:nvGrpSpPr>
          <p:cNvPr id="3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4" name="모서리가 둥근 직사각형 3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Value creation using procurement info</a:t>
              </a:r>
              <a:endParaRPr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직사각형 5"/>
          <p:cNvSpPr/>
          <p:nvPr/>
        </p:nvSpPr>
        <p:spPr>
          <a:xfrm>
            <a:off x="156278" y="1763524"/>
            <a:ext cx="8607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buSzPct val="100000"/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&lt;Procurement Data Market&gt;</a:t>
            </a:r>
          </a:p>
        </p:txBody>
      </p:sp>
      <p:sp>
        <p:nvSpPr>
          <p:cNvPr id="41" name="위쪽 화살표 설명선 40"/>
          <p:cNvSpPr/>
          <p:nvPr/>
        </p:nvSpPr>
        <p:spPr bwMode="auto">
          <a:xfrm>
            <a:off x="284796" y="4632564"/>
            <a:ext cx="2520280" cy="1281664"/>
          </a:xfrm>
          <a:prstGeom prst="upArrowCallou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No. of firms using procurement data</a:t>
            </a:r>
            <a:endParaRPr lang="ko-KR" altLang="en-US" sz="1600" b="1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43" name="위쪽 화살표 설명선 42"/>
          <p:cNvSpPr/>
          <p:nvPr/>
        </p:nvSpPr>
        <p:spPr bwMode="auto">
          <a:xfrm>
            <a:off x="3344104" y="4631694"/>
            <a:ext cx="2232248" cy="1283405"/>
          </a:xfrm>
          <a:prstGeom prst="upArrowCallou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Size of Procurement data market</a:t>
            </a:r>
          </a:p>
        </p:txBody>
      </p:sp>
      <p:sp>
        <p:nvSpPr>
          <p:cNvPr id="45" name="위쪽 화살표 설명선 44"/>
          <p:cNvSpPr/>
          <p:nvPr/>
        </p:nvSpPr>
        <p:spPr bwMode="auto">
          <a:xfrm>
            <a:off x="6191884" y="4641621"/>
            <a:ext cx="2160240" cy="1283405"/>
          </a:xfrm>
          <a:prstGeom prst="upArrowCallou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Job Creation </a:t>
            </a:r>
            <a:endParaRPr lang="ko-KR" altLang="en-US" sz="1600" b="1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5020" y="2504483"/>
            <a:ext cx="8999984" cy="1818732"/>
            <a:chOff x="144016" y="1950492"/>
            <a:chExt cx="8999984" cy="1818732"/>
          </a:xfrm>
        </p:grpSpPr>
        <p:sp>
          <p:nvSpPr>
            <p:cNvPr id="42" name="TextBox 41"/>
            <p:cNvSpPr txBox="1"/>
            <p:nvPr/>
          </p:nvSpPr>
          <p:spPr>
            <a:xfrm>
              <a:off x="144016" y="3430670"/>
              <a:ext cx="3059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Arial" panose="020B0604020202020204" pitchFamily="34" charset="0"/>
                  <a:ea typeface="HY견고딕" pitchFamily="18" charset="-127"/>
                  <a:cs typeface="Arial" panose="020B0604020202020204" pitchFamily="34" charset="0"/>
                </a:rPr>
                <a:t>80 entities</a:t>
              </a:r>
              <a:endParaRPr lang="ko-KR" altLang="en-US" sz="1600" b="1" dirty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75856" y="3429000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Arial" panose="020B0604020202020204" pitchFamily="34" charset="0"/>
                  <a:ea typeface="HY견고딕" pitchFamily="18" charset="-127"/>
                  <a:cs typeface="Arial" panose="020B0604020202020204" pitchFamily="34" charset="0"/>
                </a:rPr>
                <a:t>USD 50 ~60 million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56176" y="3429000"/>
              <a:ext cx="2987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Arial" panose="020B0604020202020204" pitchFamily="34" charset="0"/>
                  <a:ea typeface="HY견고딕" pitchFamily="18" charset="-127"/>
                  <a:cs typeface="Arial" panose="020B0604020202020204" pitchFamily="34" charset="0"/>
                </a:rPr>
                <a:t>800~1000 personnel</a:t>
              </a:r>
            </a:p>
          </p:txBody>
        </p:sp>
        <p:pic>
          <p:nvPicPr>
            <p:cNvPr id="47" name="Picture 41" descr="cl_st_001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466" y="1963429"/>
              <a:ext cx="1569692" cy="1035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6" descr="cl_st_0000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52" y="1950492"/>
              <a:ext cx="1163477" cy="116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 descr="C:\Users\user\Desktop\통계관리계_김동현\정부3.0\정부 3.0 우수사례 경진대회(조달청 자체)\16년 정부3.0 경진대회\'16년 대회 발표자료 작성\관련 그림파일\scal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988840"/>
              <a:ext cx="1010121" cy="101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975475" y="64531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-34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73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3343CB-8F45-4A3D-BB9B-ADD244B19803}" type="slidenum">
              <a:rPr lang="ko-KR" altLang="en-US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ko-KR" altLang="en-US" dirty="0" smtClean="0"/>
          </a:p>
        </p:txBody>
      </p:sp>
      <p:pic>
        <p:nvPicPr>
          <p:cNvPr id="12291" name="그림 8" descr="표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D:\프로젝트\유규민\BC법인포탈템플릿\이미지\thankyo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349500"/>
            <a:ext cx="53625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4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142875" y="142875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0" lang="en-US" altLang="ko-KR" sz="2800" b="1" dirty="0">
                <a:solidFill>
                  <a:schemeClr val="bg1"/>
                </a:solidFill>
                <a:latin typeface="Arial" charset="0"/>
                <a:ea typeface="HY견고딕" pitchFamily="18" charset="-127"/>
                <a:cs typeface="Arial" charset="0"/>
              </a:rPr>
              <a:t> Public Procurement in Korea</a:t>
            </a:r>
            <a:endParaRPr kumimoji="0" lang="ko-KR" altLang="en-US" sz="2800" b="1" dirty="0">
              <a:solidFill>
                <a:schemeClr val="bg1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107504" y="1205901"/>
            <a:ext cx="8501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3200" indent="-203200">
              <a:buSzPct val="100000"/>
              <a:buBlip>
                <a:blip r:embed="rId3"/>
              </a:buBlip>
              <a:defRPr/>
            </a:pP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Transaction via KONEPS : USD 74.5 B (</a:t>
            </a:r>
            <a:r>
              <a:rPr lang="en-US" altLang="ko-KR" b="1" spc="-60" dirty="0" smtClean="0">
                <a:solidFill>
                  <a:srgbClr val="FF0000"/>
                </a:soli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60%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 of </a:t>
            </a:r>
            <a:r>
              <a:rPr lang="en-US" altLang="ko-KR" b="1" spc="-6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Korea’s </a:t>
            </a:r>
            <a:r>
              <a:rPr lang="en-US" altLang="ko-KR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public procurement</a:t>
            </a:r>
            <a:endParaRPr lang="en-US" altLang="ko-KR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146452" y="1578278"/>
            <a:ext cx="8501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3200" indent="-203200">
              <a:buSzPct val="100000"/>
              <a:defRPr/>
            </a:pPr>
            <a:r>
              <a:rPr lang="en-US" altLang="ko-KR" sz="1600" b="1" spc="-6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    However, 100% of tender notices are published through KONEPS</a:t>
            </a:r>
            <a:endParaRPr lang="en-US" altLang="ko-KR" sz="1600" b="1" spc="-6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 l="47925" t="29781" r="11458" b="31666"/>
          <a:stretch>
            <a:fillRect/>
          </a:stretch>
        </p:blipFill>
        <p:spPr bwMode="auto">
          <a:xfrm>
            <a:off x="5508104" y="2663708"/>
            <a:ext cx="3384376" cy="22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모서리가 둥근 직사각형 13"/>
          <p:cNvSpPr/>
          <p:nvPr/>
        </p:nvSpPr>
        <p:spPr>
          <a:xfrm>
            <a:off x="251520" y="2564904"/>
            <a:ext cx="1584176" cy="720080"/>
          </a:xfrm>
          <a:prstGeom prst="roundRect">
            <a:avLst>
              <a:gd name="adj" fmla="val 18378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Central Government</a:t>
            </a:r>
            <a:endParaRPr kumimoji="0" lang="en-US" altLang="ko-K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1520" y="3465004"/>
            <a:ext cx="1584176" cy="1476164"/>
          </a:xfrm>
          <a:prstGeom prst="roundRect">
            <a:avLst>
              <a:gd name="adj" fmla="val 18378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Government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 Public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Enterprises </a:t>
            </a:r>
            <a:endParaRPr kumimoji="0" lang="en-US" altLang="ko-K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1907704" y="2780928"/>
            <a:ext cx="108012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1907704" y="4293096"/>
            <a:ext cx="3528392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19944671">
            <a:off x="1825809" y="3456904"/>
            <a:ext cx="1347081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835696" y="3954542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Calibri" pitchFamily="34" charset="0"/>
                <a:cs typeface="Calibri" pitchFamily="34" charset="0"/>
              </a:rPr>
              <a:t>PR (optional)</a:t>
            </a:r>
            <a:endParaRPr lang="ko-KR" altLang="en-US" sz="1600" b="1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6" y="2420888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Calibri" pitchFamily="34" charset="0"/>
                <a:cs typeface="Calibri" pitchFamily="34" charset="0"/>
              </a:rPr>
              <a:t>PR (mandatory)</a:t>
            </a:r>
            <a:endParaRPr lang="ko-KR" altLang="en-US" sz="1600" b="1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8096" y="4602614"/>
            <a:ext cx="301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Calibri" pitchFamily="34" charset="0"/>
                <a:cs typeface="Calibri" pitchFamily="34" charset="0"/>
              </a:rPr>
              <a:t>Decentralized Procurement </a:t>
            </a:r>
            <a:endParaRPr lang="ko-KR" altLang="en-US" sz="1600" b="1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그룹 28"/>
          <p:cNvGrpSpPr/>
          <p:nvPr/>
        </p:nvGrpSpPr>
        <p:grpSpPr>
          <a:xfrm>
            <a:off x="3131840" y="2708920"/>
            <a:ext cx="1728192" cy="792088"/>
            <a:chOff x="3275856" y="2204864"/>
            <a:chExt cx="1728192" cy="792088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3275856" y="2204864"/>
              <a:ext cx="1728192" cy="792088"/>
            </a:xfrm>
            <a:prstGeom prst="roundRect">
              <a:avLst>
                <a:gd name="adj" fmla="val 18378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그림 27" descr="조달청_영_좌우.jpg"/>
            <p:cNvPicPr>
              <a:picLocks noChangeAspect="1"/>
            </p:cNvPicPr>
            <p:nvPr/>
          </p:nvPicPr>
          <p:blipFill>
            <a:blip r:embed="rId5" cstate="print"/>
            <a:srcRect l="7143" t="-15768" r="14285"/>
            <a:stretch>
              <a:fillRect/>
            </a:stretch>
          </p:blipFill>
          <p:spPr>
            <a:xfrm>
              <a:off x="3347864" y="2324262"/>
              <a:ext cx="1584176" cy="528674"/>
            </a:xfrm>
            <a:prstGeom prst="rect">
              <a:avLst/>
            </a:prstGeom>
          </p:spPr>
        </p:pic>
      </p:grpSp>
      <p:sp>
        <p:nvSpPr>
          <p:cNvPr id="30" name="오른쪽 화살표 29"/>
          <p:cNvSpPr/>
          <p:nvPr/>
        </p:nvSpPr>
        <p:spPr>
          <a:xfrm>
            <a:off x="4932040" y="2924944"/>
            <a:ext cx="504056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457853" y="2708920"/>
            <a:ext cx="1554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i="1" dirty="0" smtClean="0">
                <a:latin typeface="Arial" pitchFamily="34" charset="0"/>
                <a:cs typeface="Arial" pitchFamily="34" charset="0"/>
              </a:rPr>
              <a:t>30%</a:t>
            </a:r>
            <a:endParaRPr lang="en-US" altLang="ko-KR" sz="1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457853" y="4046875"/>
            <a:ext cx="1554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i="1" dirty="0" smtClean="0">
                <a:latin typeface="Arial" pitchFamily="34" charset="0"/>
                <a:cs typeface="Arial" pitchFamily="34" charset="0"/>
              </a:rPr>
              <a:t>30%</a:t>
            </a:r>
            <a:endParaRPr lang="en-US" altLang="ko-KR" sz="1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834117" y="5126995"/>
            <a:ext cx="1554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i="1" dirty="0" smtClean="0">
                <a:latin typeface="Arial" pitchFamily="34" charset="0"/>
                <a:cs typeface="Arial" pitchFamily="34" charset="0"/>
              </a:rPr>
              <a:t>40%</a:t>
            </a:r>
            <a:endParaRPr lang="en-US" altLang="ko-KR" sz="1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51520" y="5085184"/>
            <a:ext cx="1584176" cy="720080"/>
          </a:xfrm>
          <a:prstGeom prst="roundRect">
            <a:avLst>
              <a:gd name="adj" fmla="val 18378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Specialized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(21 Utility Electric, Gas)</a:t>
            </a:r>
            <a:endParaRPr kumimoji="0" lang="en-US" altLang="ko-KR" sz="1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1907704" y="5301208"/>
            <a:ext cx="5904656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/>
          <a:srcRect l="76343" t="53565" r="11559" b="35323"/>
          <a:stretch>
            <a:fillRect/>
          </a:stretch>
        </p:blipFill>
        <p:spPr bwMode="auto">
          <a:xfrm>
            <a:off x="7884368" y="5076800"/>
            <a:ext cx="1008112" cy="65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직선 화살표 연결선 39"/>
          <p:cNvCxnSpPr/>
          <p:nvPr/>
        </p:nvCxnSpPr>
        <p:spPr>
          <a:xfrm flipV="1">
            <a:off x="5004048" y="4653136"/>
            <a:ext cx="936104" cy="648072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6444208" y="4869160"/>
            <a:ext cx="0" cy="504056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33"/>
          <p:cNvSpPr/>
          <p:nvPr/>
        </p:nvSpPr>
        <p:spPr>
          <a:xfrm>
            <a:off x="5508104" y="2348880"/>
            <a:ext cx="1872208" cy="36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E-Procurement (KONEPS)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395536" y="2780928"/>
            <a:ext cx="8368233" cy="3816424"/>
          </a:xfrm>
          <a:prstGeom prst="roundRect">
            <a:avLst>
              <a:gd name="adj" fmla="val 3057"/>
            </a:avLst>
          </a:prstGeom>
          <a:solidFill>
            <a:schemeClr val="bg1">
              <a:lumMod val="85000"/>
            </a:schemeClr>
          </a:soli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" name="오른쪽 화살표 4"/>
          <p:cNvSpPr/>
          <p:nvPr/>
        </p:nvSpPr>
        <p:spPr bwMode="auto">
          <a:xfrm>
            <a:off x="2500552" y="3365736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오른쪽 화살표 5"/>
          <p:cNvSpPr/>
          <p:nvPr/>
        </p:nvSpPr>
        <p:spPr bwMode="auto">
          <a:xfrm>
            <a:off x="4411997" y="3365736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오른쪽 화살표 6"/>
          <p:cNvSpPr/>
          <p:nvPr/>
        </p:nvSpPr>
        <p:spPr bwMode="auto">
          <a:xfrm>
            <a:off x="2500552" y="5212391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오른쪽 화살표 7"/>
          <p:cNvSpPr/>
          <p:nvPr/>
        </p:nvSpPr>
        <p:spPr bwMode="auto">
          <a:xfrm>
            <a:off x="4411997" y="5212391"/>
            <a:ext cx="421018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오른쪽 화살표 8"/>
          <p:cNvSpPr/>
          <p:nvPr/>
        </p:nvSpPr>
        <p:spPr bwMode="auto">
          <a:xfrm rot="1800000">
            <a:off x="6203048" y="3444518"/>
            <a:ext cx="736147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오른쪽 화살표 9"/>
          <p:cNvSpPr/>
          <p:nvPr/>
        </p:nvSpPr>
        <p:spPr bwMode="auto">
          <a:xfrm rot="19800000">
            <a:off x="6237508" y="5142842"/>
            <a:ext cx="699213" cy="468532"/>
          </a:xfrm>
          <a:prstGeom prst="rightArrow">
            <a:avLst>
              <a:gd name="adj1" fmla="val 65117"/>
              <a:gd name="adj2" fmla="val 42062"/>
            </a:avLst>
          </a:prstGeom>
          <a:gradFill flip="none" rotWithShape="1">
            <a:gsLst>
              <a:gs pos="0">
                <a:srgbClr val="FFC000"/>
              </a:gs>
              <a:gs pos="57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  <a:alpha val="0"/>
                </a:schemeClr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38100" dist="25400" dir="5400000" algn="t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</p:spPr>
        <p:txBody>
          <a:bodyPr wrap="none" rtlCol="0" anchor="ctr"/>
          <a:lstStyle/>
          <a:p>
            <a:pPr marL="90488" indent="-9048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897488" y="3930133"/>
            <a:ext cx="1634754" cy="1197046"/>
          </a:xfrm>
          <a:prstGeom prst="roundRect">
            <a:avLst>
              <a:gd name="adj" fmla="val 8186"/>
            </a:avLst>
          </a:prstGeom>
          <a:gradFill flip="none" rotWithShape="1">
            <a:gsLst>
              <a:gs pos="0">
                <a:schemeClr val="bg1">
                  <a:lumMod val="93000"/>
                </a:schemeClr>
              </a:gs>
              <a:gs pos="100000">
                <a:schemeClr val="bg1">
                  <a:lumMod val="74000"/>
                </a:schemeClr>
              </a:gs>
            </a:gsLst>
            <a:lin ang="5400000" scaled="1"/>
            <a:tileRect/>
          </a:gradFill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  <a:sp3d>
              <a:bevelT w="0"/>
            </a:sp3d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r>
              <a:rPr lang="en-US" altLang="ko-KR" sz="2400" b="1" spc="-100" dirty="0">
                <a:gradFill flip="none" rotWithShape="1">
                  <a:gsLst>
                    <a:gs pos="0">
                      <a:srgbClr val="F46F0C"/>
                    </a:gs>
                    <a:gs pos="100000">
                      <a:srgbClr val="F2A10E">
                        <a:lumMod val="77000"/>
                        <a:lumOff val="23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25400" dir="2700000" algn="tl" rotWithShape="0">
                    <a:prstClr val="black">
                      <a:alpha val="83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e-Payment</a:t>
            </a:r>
            <a:endParaRPr lang="ko-KR" altLang="en-US" sz="2400" b="1" spc="-100" dirty="0">
              <a:gradFill flip="none" rotWithShape="1">
                <a:gsLst>
                  <a:gs pos="0">
                    <a:srgbClr val="F46F0C"/>
                  </a:gs>
                  <a:gs pos="100000">
                    <a:srgbClr val="F2A10E">
                      <a:lumMod val="77000"/>
                      <a:lumOff val="23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25400" dir="2700000" algn="tl" rotWithShape="0">
                  <a:prstClr val="black">
                    <a:alpha val="83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grpSp>
        <p:nvGrpSpPr>
          <p:cNvPr id="12" name="그룹 2"/>
          <p:cNvGrpSpPr/>
          <p:nvPr/>
        </p:nvGrpSpPr>
        <p:grpSpPr>
          <a:xfrm>
            <a:off x="539354" y="2962556"/>
            <a:ext cx="1944018" cy="3048010"/>
            <a:chOff x="539750" y="3069308"/>
            <a:chExt cx="1944018" cy="3048010"/>
          </a:xfrm>
        </p:grpSpPr>
        <p:pic>
          <p:nvPicPr>
            <p:cNvPr id="13" name="그림 1"/>
            <p:cNvPicPr>
              <a:picLocks noChangeAspect="1"/>
            </p:cNvPicPr>
            <p:nvPr/>
          </p:nvPicPr>
          <p:blipFill>
            <a:blip r:embed="rId3" cstate="print"/>
            <a:srcRect t="32687" r="76250" b="6944"/>
            <a:stretch>
              <a:fillRect/>
            </a:stretch>
          </p:blipFill>
          <p:spPr bwMode="auto">
            <a:xfrm>
              <a:off x="539750" y="3069308"/>
              <a:ext cx="1944018" cy="3048010"/>
            </a:xfrm>
            <a:prstGeom prst="roundRect">
              <a:avLst>
                <a:gd name="adj" fmla="val 6378"/>
              </a:avLst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직사각형 13"/>
            <p:cNvSpPr/>
            <p:nvPr/>
          </p:nvSpPr>
          <p:spPr bwMode="auto">
            <a:xfrm>
              <a:off x="539750" y="3069308"/>
              <a:ext cx="1928813" cy="302433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SzPct val="65000"/>
                <a:defRPr/>
              </a:pPr>
              <a:r>
                <a:rPr lang="en-US" altLang="ko-KR" sz="2800" b="1" spc="-60" dirty="0">
                  <a:gradFill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“KONEPS”</a:t>
              </a:r>
            </a:p>
            <a:p>
              <a:pPr>
                <a:buSzPct val="65000"/>
                <a:defRPr/>
              </a:pPr>
              <a:endParaRPr lang="en-US" altLang="ko-KR" sz="16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endParaRP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Korea</a:t>
              </a: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ON-line</a:t>
              </a: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E-Procurement</a:t>
              </a:r>
            </a:p>
            <a:p>
              <a:pPr>
                <a:buSzPct val="65000"/>
                <a:defRPr/>
              </a:pPr>
              <a:r>
                <a:rPr lang="en-US" altLang="ko-KR" sz="16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System</a:t>
              </a:r>
              <a:endParaRPr lang="ko-KR" altLang="en-US" sz="16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endParaRPr>
            </a:p>
          </p:txBody>
        </p:sp>
      </p:grpSp>
      <p:sp>
        <p:nvSpPr>
          <p:cNvPr id="15" name="모서리가 둥근 직사각형 14"/>
          <p:cNvSpPr/>
          <p:nvPr/>
        </p:nvSpPr>
        <p:spPr bwMode="auto">
          <a:xfrm>
            <a:off x="2964189" y="2988383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50000"/>
              </a:spcBef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e-Bidding</a:t>
            </a:r>
            <a:endParaRPr lang="ko-KR" altLang="en-US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4878792" y="2988383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50000"/>
              </a:spcBef>
              <a:buSzPct val="65000"/>
            </a:pPr>
            <a:r>
              <a:rPr lang="en-US" altLang="ko-KR" b="1" spc="-10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e-Contracting</a:t>
            </a:r>
            <a:endParaRPr lang="ko-KR" altLang="en-US" sz="2000" b="1" spc="-10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964189" y="4938870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Online</a:t>
            </a:r>
          </a:p>
          <a:p>
            <a:pPr algn="ctr"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Shopping</a:t>
            </a:r>
          </a:p>
          <a:p>
            <a:pPr algn="ctr"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Mall</a:t>
            </a:r>
            <a:endParaRPr lang="ko-KR" altLang="en-US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4878792" y="4899696"/>
            <a:ext cx="1470720" cy="111097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50000"/>
              </a:spcBef>
              <a:buSzPct val="65000"/>
            </a:pPr>
            <a:r>
              <a:rPr lang="en-US" altLang="ko-KR" sz="2000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e-Ordering</a:t>
            </a:r>
            <a:endParaRPr lang="ko-KR" altLang="en-US" sz="2000" b="1" spc="-60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grpSp>
        <p:nvGrpSpPr>
          <p:cNvPr id="19" name="그룹 31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20" name="모서리가 둥근 직사각형 19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KONEPS (Korea On-line E-Procurement System)</a:t>
              </a:r>
            </a:p>
          </p:txBody>
        </p:sp>
        <p:pic>
          <p:nvPicPr>
            <p:cNvPr id="21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직사각형 21"/>
          <p:cNvSpPr/>
          <p:nvPr/>
        </p:nvSpPr>
        <p:spPr>
          <a:xfrm>
            <a:off x="428595" y="1513795"/>
            <a:ext cx="860790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>
              <a:spcAft>
                <a:spcPts val="9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Single window for public procurement</a:t>
            </a:r>
          </a:p>
          <a:p>
            <a:pPr marL="203200" indent="-203200">
              <a:spcAft>
                <a:spcPts val="9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End-to-end service that covers the entire procurement processes</a:t>
            </a:r>
          </a:p>
          <a:p>
            <a:pPr marL="203200" indent="-203200">
              <a:buSzPct val="100000"/>
              <a:buFont typeface="Arial" pitchFamily="34" charset="0"/>
              <a:buChar char="•"/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Seamless service through data interconnection with 187 database systems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7824" y="4099138"/>
            <a:ext cx="15151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Tender Notice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Price Assessment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Evaluation / Analysis</a:t>
            </a:r>
            <a:endParaRPr lang="ko-KR" alt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4929050" y="4099138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Contract Registration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Composition and Sealing </a:t>
            </a:r>
          </a:p>
          <a:p>
            <a:r>
              <a:rPr lang="en-US" altLang="ko-KR" sz="1000" dirty="0" smtClean="0"/>
              <a:t>  of Contracts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Contract Review </a:t>
            </a:r>
            <a:endParaRPr lang="ko-KR" alt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987824" y="6043354"/>
            <a:ext cx="14911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Product Registration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E-catalogue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Product Search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29050" y="6043354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Online Order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8264" y="5157192"/>
            <a:ext cx="18309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E-payment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Expenditure Management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000" dirty="0" smtClean="0"/>
              <a:t> Fee management </a:t>
            </a:r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E-Transformation-Before &amp; After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539651" y="2204368"/>
            <a:ext cx="8064698" cy="4463132"/>
          </a:xfrm>
          <a:prstGeom prst="roundRect">
            <a:avLst>
              <a:gd name="adj" fmla="val 95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9000"/>
                </a:schemeClr>
              </a:gs>
              <a:gs pos="100000">
                <a:schemeClr val="bg1">
                  <a:lumMod val="75000"/>
                  <a:shade val="675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dist="38100" dir="2700000" algn="tl" rotWithShape="0">
              <a:prstClr val="black">
                <a:alpha val="57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" name="자유형 4"/>
          <p:cNvSpPr/>
          <p:nvPr/>
        </p:nvSpPr>
        <p:spPr bwMode="auto">
          <a:xfrm rot="2391845">
            <a:off x="2236213" y="3243568"/>
            <a:ext cx="1724699" cy="669497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6" name="자유형 5"/>
          <p:cNvSpPr/>
          <p:nvPr/>
        </p:nvSpPr>
        <p:spPr bwMode="auto">
          <a:xfrm rot="20079926">
            <a:off x="2341370" y="4466574"/>
            <a:ext cx="1755793" cy="763601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22622" y="2103668"/>
            <a:ext cx="8103217" cy="28574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ko-KR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Before</a:t>
            </a: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509270" y="5332861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73377" y="6212872"/>
            <a:ext cx="1310248" cy="3831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Certification-</a:t>
            </a:r>
          </a:p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Related agencies</a:t>
            </a:r>
          </a:p>
        </p:txBody>
      </p:sp>
      <p:pic>
        <p:nvPicPr>
          <p:cNvPr id="10" name="그림 9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5722" y="5389852"/>
            <a:ext cx="405558" cy="808550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 bwMode="auto">
          <a:xfrm>
            <a:off x="7073490" y="2518794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186497" y="3411093"/>
            <a:ext cx="1212448" cy="3831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Industry </a:t>
            </a:r>
          </a:p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Associations</a:t>
            </a:r>
          </a:p>
        </p:txBody>
      </p:sp>
      <p:pic>
        <p:nvPicPr>
          <p:cNvPr id="13" name="그림 12" descr="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4758" y="2569642"/>
            <a:ext cx="491961" cy="845367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 bwMode="auto">
          <a:xfrm>
            <a:off x="623977" y="2518794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22498" y="3381268"/>
            <a:ext cx="1441420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Ministry of </a:t>
            </a:r>
            <a:r>
              <a:rPr lang="en-US" altLang="ko-KR" sz="1050" b="1" spc="-8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Strategy</a:t>
            </a:r>
          </a:p>
          <a:p>
            <a:pPr algn="ctr"/>
            <a:r>
              <a:rPr lang="en-US" altLang="ko-KR" sz="1050" b="1" spc="-8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and Finance</a:t>
            </a:r>
            <a:endParaRPr lang="en-US" altLang="ko-KR" sz="1050" b="1" spc="-8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16200000" scaled="1"/>
              </a:gradFill>
              <a:latin typeface="Arial" pitchFamily="34" charset="0"/>
              <a:ea typeface="돋움" pitchFamily="50" charset="-127"/>
            </a:endParaRPr>
          </a:p>
        </p:txBody>
      </p:sp>
      <p:pic>
        <p:nvPicPr>
          <p:cNvPr id="16" name="그림 15" descr="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236" y="2676760"/>
            <a:ext cx="955944" cy="632670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 bwMode="auto">
          <a:xfrm>
            <a:off x="3842978" y="5332861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028647" y="6181385"/>
            <a:ext cx="1067124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Credit Rating Companies</a:t>
            </a:r>
          </a:p>
        </p:txBody>
      </p:sp>
      <p:grpSp>
        <p:nvGrpSpPr>
          <p:cNvPr id="19" name="그룹 69"/>
          <p:cNvGrpSpPr/>
          <p:nvPr/>
        </p:nvGrpSpPr>
        <p:grpSpPr>
          <a:xfrm>
            <a:off x="4064738" y="5445704"/>
            <a:ext cx="994942" cy="808390"/>
            <a:chOff x="4169129" y="5445224"/>
            <a:chExt cx="805742" cy="654664"/>
          </a:xfrm>
        </p:grpSpPr>
        <p:pic>
          <p:nvPicPr>
            <p:cNvPr id="20" name="그림 19" descr="0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69129" y="5445224"/>
              <a:ext cx="805742" cy="654664"/>
            </a:xfrm>
            <a:prstGeom prst="rect">
              <a:avLst/>
            </a:prstGeom>
          </p:spPr>
        </p:pic>
        <p:pic>
          <p:nvPicPr>
            <p:cNvPr id="21" name="그림 20" descr="18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8422" y="5478810"/>
              <a:ext cx="167581" cy="179138"/>
            </a:xfrm>
            <a:prstGeom prst="rect">
              <a:avLst/>
            </a:prstGeom>
          </p:spPr>
        </p:pic>
      </p:grpSp>
      <p:sp>
        <p:nvSpPr>
          <p:cNvPr id="22" name="모서리가 둥근 직사각형 21"/>
          <p:cNvSpPr/>
          <p:nvPr/>
        </p:nvSpPr>
        <p:spPr bwMode="auto">
          <a:xfrm>
            <a:off x="7073490" y="3935340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328375" y="4799868"/>
            <a:ext cx="928693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Surety Companies</a:t>
            </a:r>
          </a:p>
        </p:txBody>
      </p:sp>
      <p:pic>
        <p:nvPicPr>
          <p:cNvPr id="24" name="그림 23" descr="0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71082" y="3990543"/>
            <a:ext cx="873758" cy="891058"/>
          </a:xfrm>
          <a:prstGeom prst="rect">
            <a:avLst/>
          </a:prstGeom>
        </p:spPr>
      </p:pic>
      <p:sp>
        <p:nvSpPr>
          <p:cNvPr id="25" name="모서리가 둥근 직사각형 24"/>
          <p:cNvSpPr/>
          <p:nvPr/>
        </p:nvSpPr>
        <p:spPr bwMode="auto">
          <a:xfrm>
            <a:off x="2176686" y="5332861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385201" y="6196714"/>
            <a:ext cx="1021433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Construction</a:t>
            </a:r>
          </a:p>
          <a:p>
            <a:pPr algn="ctr"/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Authorities</a:t>
            </a:r>
          </a:p>
        </p:txBody>
      </p:sp>
      <p:pic>
        <p:nvPicPr>
          <p:cNvPr id="27" name="그림 26" descr="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37382" y="5442564"/>
            <a:ext cx="647778" cy="781034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 bwMode="auto">
          <a:xfrm>
            <a:off x="623977" y="3935340"/>
            <a:ext cx="1438462" cy="1285884"/>
          </a:xfrm>
          <a:prstGeom prst="roundRect">
            <a:avLst>
              <a:gd name="adj" fmla="val 598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lin ang="16200000" scaled="1"/>
            <a:tileRect/>
          </a:gradFill>
          <a:ln w="1905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  <a:scene3d>
            <a:camera prst="orthographicFront"/>
            <a:lightRig rig="threePt" dir="t"/>
          </a:scene3d>
          <a:sp3d>
            <a:bevelT w="254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78559" y="4873981"/>
            <a:ext cx="1329298" cy="237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5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National Tax Office</a:t>
            </a:r>
          </a:p>
        </p:txBody>
      </p:sp>
      <p:pic>
        <p:nvPicPr>
          <p:cNvPr id="30" name="그림 29" descr="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582" y="4105298"/>
            <a:ext cx="1115254" cy="696446"/>
          </a:xfrm>
          <a:prstGeom prst="rect">
            <a:avLst/>
          </a:prstGeom>
        </p:spPr>
      </p:pic>
      <p:pic>
        <p:nvPicPr>
          <p:cNvPr id="31" name="그림 30" descr="1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3554" y="3093293"/>
            <a:ext cx="446400" cy="476563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pic>
        <p:nvPicPr>
          <p:cNvPr id="32" name="그림 31" descr="1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9650" y="4744661"/>
            <a:ext cx="446400" cy="476563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pic>
        <p:nvPicPr>
          <p:cNvPr id="33" name="그림 32" descr="1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72200" y="4744661"/>
            <a:ext cx="446400" cy="476563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pic>
        <p:nvPicPr>
          <p:cNvPr id="34" name="그림 33" descr="1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01625" y="2992325"/>
            <a:ext cx="446107" cy="476250"/>
          </a:xfrm>
          <a:prstGeom prst="rect">
            <a:avLst/>
          </a:prstGeom>
          <a:effectLst>
            <a:outerShdw blurRad="76200" sx="102000" sy="102000" algn="ctr" rotWithShape="0">
              <a:schemeClr val="bg1">
                <a:alpha val="51000"/>
              </a:schemeClr>
            </a:outerShdw>
          </a:effectLst>
        </p:spPr>
      </p:pic>
      <p:sp>
        <p:nvSpPr>
          <p:cNvPr id="35" name="자유형 34"/>
          <p:cNvSpPr/>
          <p:nvPr/>
        </p:nvSpPr>
        <p:spPr bwMode="auto">
          <a:xfrm rot="19208155" flipH="1">
            <a:off x="5071214" y="3257031"/>
            <a:ext cx="1724699" cy="669497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36" name="자유형 35"/>
          <p:cNvSpPr/>
          <p:nvPr/>
        </p:nvSpPr>
        <p:spPr bwMode="auto">
          <a:xfrm rot="1152439" flipH="1">
            <a:off x="5007733" y="4381269"/>
            <a:ext cx="1755793" cy="763601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rgbClr val="FFC00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gray">
          <a:xfrm>
            <a:off x="529611" y="1557098"/>
            <a:ext cx="8215314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3200" indent="-203200">
              <a:lnSpc>
                <a:spcPts val="2000"/>
              </a:lnSpc>
              <a:spcAft>
                <a:spcPts val="900"/>
              </a:spcAft>
              <a:buSzPct val="100000"/>
              <a:buBlip>
                <a:blip r:embed="rId13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Data interchange with 187 </a:t>
            </a: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external info systems 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for seamless process</a:t>
            </a:r>
            <a:endParaRPr lang="en-US" altLang="ko-KR" b="1" spc="-10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1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Seamless Service through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Data Integration</a:t>
              </a:r>
            </a:p>
          </p:txBody>
        </p:sp>
        <p:pic>
          <p:nvPicPr>
            <p:cNvPr id="40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그룹 40"/>
          <p:cNvGrpSpPr/>
          <p:nvPr/>
        </p:nvGrpSpPr>
        <p:grpSpPr>
          <a:xfrm>
            <a:off x="3874393" y="3589017"/>
            <a:ext cx="1192138" cy="1332004"/>
            <a:chOff x="3874393" y="3444638"/>
            <a:chExt cx="1192138" cy="1332004"/>
          </a:xfrm>
        </p:grpSpPr>
        <p:grpSp>
          <p:nvGrpSpPr>
            <p:cNvPr id="42" name="그룹 107"/>
            <p:cNvGrpSpPr/>
            <p:nvPr/>
          </p:nvGrpSpPr>
          <p:grpSpPr>
            <a:xfrm>
              <a:off x="4153855" y="3983260"/>
              <a:ext cx="823342" cy="793382"/>
              <a:chOff x="3892674" y="2770718"/>
              <a:chExt cx="1280958" cy="1234346"/>
            </a:xfrm>
          </p:grpSpPr>
          <p:grpSp>
            <p:nvGrpSpPr>
              <p:cNvPr id="48" name="그룹 48"/>
              <p:cNvGrpSpPr/>
              <p:nvPr/>
            </p:nvGrpSpPr>
            <p:grpSpPr>
              <a:xfrm>
                <a:off x="3892674" y="2799665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55" name="그림 45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56" name="그림 46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49" name="그룹 49"/>
              <p:cNvGrpSpPr/>
              <p:nvPr/>
            </p:nvGrpSpPr>
            <p:grpSpPr>
              <a:xfrm>
                <a:off x="4507235" y="277071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53" name="그림 52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54" name="그림 53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50" name="그룹 58"/>
              <p:cNvGrpSpPr/>
              <p:nvPr/>
            </p:nvGrpSpPr>
            <p:grpSpPr>
              <a:xfrm>
                <a:off x="4294262" y="301645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51" name="그림 50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52" name="그림 51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3" name="그룹 123"/>
            <p:cNvGrpSpPr/>
            <p:nvPr/>
          </p:nvGrpSpPr>
          <p:grpSpPr>
            <a:xfrm>
              <a:off x="4058419" y="3444638"/>
              <a:ext cx="1008112" cy="720080"/>
              <a:chOff x="4058419" y="2996952"/>
              <a:chExt cx="1008112" cy="720080"/>
            </a:xfrm>
          </p:grpSpPr>
          <p:sp>
            <p:nvSpPr>
              <p:cNvPr id="46" name="위쪽 화살표 45"/>
              <p:cNvSpPr/>
              <p:nvPr/>
            </p:nvSpPr>
            <p:spPr bwMode="auto">
              <a:xfrm>
                <a:off x="4058419" y="2996952"/>
                <a:ext cx="1008112" cy="720080"/>
              </a:xfrm>
              <a:prstGeom prst="upArrow">
                <a:avLst>
                  <a:gd name="adj1" fmla="val 68897"/>
                  <a:gd name="adj2" fmla="val 34367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71000">
                    <a:schemeClr val="accent6">
                      <a:lumMod val="75000"/>
                    </a:schemeClr>
                  </a:gs>
                </a:gsLst>
                <a:lin ang="16200000" scaled="1"/>
                <a:tileRect/>
              </a:gradFill>
              <a:ln w="19050">
                <a:noFill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50000"/>
                  </a:spcBef>
                  <a:buSzPct val="65000"/>
                </a:pPr>
                <a:endParaRPr lang="ko-KR" altLang="en-US" sz="2000" dirty="0">
                  <a:solidFill>
                    <a:schemeClr val="bg1"/>
                  </a:solidFill>
                  <a:latin typeface="Arial" charset="0"/>
                  <a:ea typeface="돋움" pitchFamily="50" charset="-127"/>
                  <a:cs typeface="Arial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45755" y="3048233"/>
                <a:ext cx="65248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buSzPct val="65000"/>
                </a:pPr>
                <a:r>
                  <a:rPr lang="en-US" altLang="ko-KR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rPr>
                  <a:t>Bid</a:t>
                </a:r>
                <a:endParaRPr lang="ko-KR" altLang="en-US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4096239" y="4472150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B05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Supplier</a:t>
              </a:r>
            </a:p>
          </p:txBody>
        </p:sp>
        <p:pic>
          <p:nvPicPr>
            <p:cNvPr id="45" name="그림 44" descr="22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74393" y="3785058"/>
              <a:ext cx="516632" cy="679371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</p:grpSp>
      <p:grpSp>
        <p:nvGrpSpPr>
          <p:cNvPr id="57" name="그룹 56"/>
          <p:cNvGrpSpPr/>
          <p:nvPr/>
        </p:nvGrpSpPr>
        <p:grpSpPr>
          <a:xfrm>
            <a:off x="3969644" y="2650464"/>
            <a:ext cx="1098239" cy="923906"/>
            <a:chOff x="3969644" y="2519940"/>
            <a:chExt cx="1098239" cy="923906"/>
          </a:xfrm>
        </p:grpSpPr>
        <p:grpSp>
          <p:nvGrpSpPr>
            <p:cNvPr id="58" name="그룹 82"/>
            <p:cNvGrpSpPr/>
            <p:nvPr/>
          </p:nvGrpSpPr>
          <p:grpSpPr>
            <a:xfrm>
              <a:off x="4244541" y="2650464"/>
              <a:ext cx="823342" cy="793382"/>
              <a:chOff x="3892674" y="2770718"/>
              <a:chExt cx="1280958" cy="1234346"/>
            </a:xfrm>
          </p:grpSpPr>
          <p:grpSp>
            <p:nvGrpSpPr>
              <p:cNvPr id="61" name="그룹 87"/>
              <p:cNvGrpSpPr/>
              <p:nvPr/>
            </p:nvGrpSpPr>
            <p:grpSpPr>
              <a:xfrm>
                <a:off x="3892674" y="2799665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68" name="그림 67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69" name="그림 68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62" name="그룹 95"/>
              <p:cNvGrpSpPr/>
              <p:nvPr/>
            </p:nvGrpSpPr>
            <p:grpSpPr>
              <a:xfrm>
                <a:off x="4507235" y="277071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66" name="그림 65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67" name="그림 66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그룹 97"/>
              <p:cNvGrpSpPr/>
              <p:nvPr/>
            </p:nvGrpSpPr>
            <p:grpSpPr>
              <a:xfrm>
                <a:off x="4294262" y="3016458"/>
                <a:ext cx="666397" cy="988606"/>
                <a:chOff x="4095750" y="3467100"/>
                <a:chExt cx="1004689" cy="1490464"/>
              </a:xfrm>
            </p:grpSpPr>
            <p:pic>
              <p:nvPicPr>
                <p:cNvPr id="64" name="그림 63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095750" y="4005064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65" name="그림 64" descr="Paper-icon.png"/>
                <p:cNvPicPr>
                  <a:picLocks noChangeAspect="1"/>
                </p:cNvPicPr>
                <p:nvPr/>
              </p:nvPicPr>
              <p:blipFill>
                <a:blip r:embed="rId16" cstate="print">
                  <a:grayscl/>
                </a:blip>
                <a:stretch>
                  <a:fillRect/>
                </a:stretch>
              </p:blipFill>
              <p:spPr>
                <a:xfrm>
                  <a:off x="4147939" y="3467100"/>
                  <a:ext cx="952500" cy="952500"/>
                </a:xfrm>
                <a:prstGeom prst="rect">
                  <a:avLst/>
                </a:prstGeom>
              </p:spPr>
            </p:pic>
          </p:grpSp>
        </p:grpSp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4096239" y="3158404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Public Buyer</a:t>
              </a:r>
            </a:p>
          </p:txBody>
        </p:sp>
        <p:pic>
          <p:nvPicPr>
            <p:cNvPr id="60" name="그림 59" descr="11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69644" y="2519940"/>
              <a:ext cx="486915" cy="708462"/>
            </a:xfrm>
            <a:prstGeom prst="rect">
              <a:avLst/>
            </a:prstGeom>
            <a:effectLst>
              <a:outerShdw blurRad="76200" sx="102000" sy="102000" algn="ctr" rotWithShape="0">
                <a:schemeClr val="bg1">
                  <a:alpha val="51000"/>
                </a:scheme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22222E-6 -4.81481E-6 L 0.22361 0.1044 " pathEditMode="relative" rAng="0" ptsTypes="AA">
                                      <p:cBhvr>
                                        <p:cTn id="9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5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7.40741E-7 L 0.21268 -0.1400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7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5.55556E-7 -1.11111E-6 L -0.19601 -0.1416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7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38889E-6 1.85185E-6 L -0.21354 0.1178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59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E-Transformation-Before &amp; After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539651" y="2204368"/>
            <a:ext cx="8064698" cy="4463132"/>
          </a:xfrm>
          <a:prstGeom prst="roundRect">
            <a:avLst>
              <a:gd name="adj" fmla="val 95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49000"/>
                </a:schemeClr>
              </a:gs>
              <a:gs pos="100000">
                <a:schemeClr val="bg1">
                  <a:lumMod val="75000"/>
                  <a:shade val="675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rgbClr val="00B0F0"/>
            </a:solidFill>
            <a:headEnd/>
            <a:tailEnd/>
          </a:ln>
          <a:effectLst>
            <a:outerShdw blurRad="63500" dist="38100" dir="2700000" algn="tl" rotWithShape="0">
              <a:prstClr val="black">
                <a:alpha val="57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22622" y="2103668"/>
            <a:ext cx="8103217" cy="285749"/>
          </a:xfrm>
          <a:prstGeom prst="round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 algn="ctr"/>
            <a:r>
              <a:rPr lang="en-US" altLang="ko-KR" b="1" dirty="0" smtClean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rPr>
              <a:t>After</a:t>
            </a:r>
            <a:endParaRPr lang="en-US" altLang="ko-KR" b="1" dirty="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47000"/>
                  </a:prstClr>
                </a:outerShdw>
              </a:effectLst>
              <a:latin typeface="Arial" pitchFamily="34" charset="0"/>
              <a:ea typeface="돋움" pitchFamily="50" charset="-127"/>
              <a:cs typeface="Arial" pitchFamily="34" charset="0"/>
            </a:endParaRPr>
          </a:p>
        </p:txBody>
      </p:sp>
      <p:grpSp>
        <p:nvGrpSpPr>
          <p:cNvPr id="6" name="그룹 70"/>
          <p:cNvGrpSpPr/>
          <p:nvPr/>
        </p:nvGrpSpPr>
        <p:grpSpPr>
          <a:xfrm>
            <a:off x="710885" y="5572539"/>
            <a:ext cx="1033034" cy="923458"/>
            <a:chOff x="5509270" y="5255518"/>
            <a:chExt cx="1438462" cy="1285884"/>
          </a:xfrm>
        </p:grpSpPr>
        <p:sp>
          <p:nvSpPr>
            <p:cNvPr id="7" name="모서리가 둥근 직사각형 6"/>
            <p:cNvSpPr/>
            <p:nvPr/>
          </p:nvSpPr>
          <p:spPr bwMode="auto">
            <a:xfrm>
              <a:off x="5509270" y="5255518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573378" y="6080923"/>
              <a:ext cx="1310248" cy="3831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Certification-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Related agencies</a:t>
              </a:r>
            </a:p>
          </p:txBody>
        </p:sp>
        <p:pic>
          <p:nvPicPr>
            <p:cNvPr id="9" name="그림 8" descr="2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727" y="5392266"/>
              <a:ext cx="325548" cy="649036"/>
            </a:xfrm>
            <a:prstGeom prst="rect">
              <a:avLst/>
            </a:prstGeom>
          </p:spPr>
        </p:pic>
      </p:grpSp>
      <p:grpSp>
        <p:nvGrpSpPr>
          <p:cNvPr id="10" name="그룹 79"/>
          <p:cNvGrpSpPr/>
          <p:nvPr/>
        </p:nvGrpSpPr>
        <p:grpSpPr>
          <a:xfrm>
            <a:off x="709823" y="2524441"/>
            <a:ext cx="1035158" cy="923458"/>
            <a:chOff x="622498" y="2441451"/>
            <a:chExt cx="1441420" cy="1285884"/>
          </a:xfrm>
        </p:grpSpPr>
        <p:sp>
          <p:nvSpPr>
            <p:cNvPr id="11" name="모서리가 둥근 직사각형 10"/>
            <p:cNvSpPr/>
            <p:nvPr/>
          </p:nvSpPr>
          <p:spPr bwMode="auto">
            <a:xfrm>
              <a:off x="623977" y="2441451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622498" y="3303925"/>
              <a:ext cx="1441420" cy="415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Ministry of Strategy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and Finance</a:t>
              </a:r>
            </a:p>
          </p:txBody>
        </p:sp>
        <p:pic>
          <p:nvPicPr>
            <p:cNvPr id="13" name="그림 12" descr="2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516" y="2698626"/>
              <a:ext cx="863384" cy="571412"/>
            </a:xfrm>
            <a:prstGeom prst="rect">
              <a:avLst/>
            </a:prstGeom>
          </p:spPr>
        </p:pic>
      </p:grpSp>
      <p:grpSp>
        <p:nvGrpSpPr>
          <p:cNvPr id="14" name="그룹 116"/>
          <p:cNvGrpSpPr/>
          <p:nvPr/>
        </p:nvGrpSpPr>
        <p:grpSpPr>
          <a:xfrm>
            <a:off x="710885" y="4556507"/>
            <a:ext cx="1033034" cy="923458"/>
            <a:chOff x="2176686" y="5255518"/>
            <a:chExt cx="1438462" cy="1285884"/>
          </a:xfrm>
        </p:grpSpPr>
        <p:sp>
          <p:nvSpPr>
            <p:cNvPr id="15" name="모서리가 둥근 직사각형 14"/>
            <p:cNvSpPr/>
            <p:nvPr/>
          </p:nvSpPr>
          <p:spPr bwMode="auto">
            <a:xfrm>
              <a:off x="2176686" y="5255518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385200" y="6077528"/>
              <a:ext cx="1021433" cy="4154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Construction</a:t>
              </a:r>
            </a:p>
            <a:p>
              <a:pPr algn="ctr"/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Authorities</a:t>
              </a:r>
            </a:p>
          </p:txBody>
        </p:sp>
        <p:pic>
          <p:nvPicPr>
            <p:cNvPr id="17" name="그림 16" descr="07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0484" y="5368583"/>
              <a:ext cx="570866" cy="688300"/>
            </a:xfrm>
            <a:prstGeom prst="rect">
              <a:avLst/>
            </a:prstGeom>
          </p:spPr>
        </p:pic>
      </p:grpSp>
      <p:grpSp>
        <p:nvGrpSpPr>
          <p:cNvPr id="18" name="그룹 120"/>
          <p:cNvGrpSpPr/>
          <p:nvPr/>
        </p:nvGrpSpPr>
        <p:grpSpPr>
          <a:xfrm>
            <a:off x="710885" y="3540474"/>
            <a:ext cx="1033034" cy="923458"/>
            <a:chOff x="623977" y="3857997"/>
            <a:chExt cx="1438462" cy="1285884"/>
          </a:xfrm>
        </p:grpSpPr>
        <p:sp>
          <p:nvSpPr>
            <p:cNvPr id="19" name="모서리가 둥근 직사각형 18"/>
            <p:cNvSpPr/>
            <p:nvPr/>
          </p:nvSpPr>
          <p:spPr bwMode="auto">
            <a:xfrm>
              <a:off x="623977" y="3857997"/>
              <a:ext cx="1438462" cy="1285884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678559" y="4768510"/>
              <a:ext cx="1329298" cy="2377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National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b="1" spc="-80" dirty="0" smtClean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Tax </a:t>
              </a: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Office</a:t>
              </a:r>
            </a:p>
          </p:txBody>
        </p:sp>
        <p:pic>
          <p:nvPicPr>
            <p:cNvPr id="21" name="그림 20" descr="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193" y="4021460"/>
              <a:ext cx="1014031" cy="633235"/>
            </a:xfrm>
            <a:prstGeom prst="rect">
              <a:avLst/>
            </a:prstGeom>
          </p:spPr>
        </p:pic>
      </p:grpSp>
      <p:grpSp>
        <p:nvGrpSpPr>
          <p:cNvPr id="22" name="그룹 143"/>
          <p:cNvGrpSpPr/>
          <p:nvPr/>
        </p:nvGrpSpPr>
        <p:grpSpPr>
          <a:xfrm>
            <a:off x="7429132" y="2524441"/>
            <a:ext cx="1035158" cy="923458"/>
            <a:chOff x="6156176" y="2179536"/>
            <a:chExt cx="1202795" cy="1073007"/>
          </a:xfrm>
        </p:grpSpPr>
        <p:sp>
          <p:nvSpPr>
            <p:cNvPr id="23" name="모서리가 둥근 직사각형 22"/>
            <p:cNvSpPr/>
            <p:nvPr/>
          </p:nvSpPr>
          <p:spPr bwMode="auto">
            <a:xfrm>
              <a:off x="6157410" y="2179536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6156176" y="2857309"/>
              <a:ext cx="1202795" cy="34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Industry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Associations</a:t>
              </a:r>
            </a:p>
          </p:txBody>
        </p:sp>
        <p:pic>
          <p:nvPicPr>
            <p:cNvPr id="25" name="그림 24" descr="23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1661" y="2244551"/>
              <a:ext cx="351825" cy="604565"/>
            </a:xfrm>
            <a:prstGeom prst="rect">
              <a:avLst/>
            </a:prstGeom>
          </p:spPr>
        </p:pic>
      </p:grpSp>
      <p:grpSp>
        <p:nvGrpSpPr>
          <p:cNvPr id="26" name="그룹 144"/>
          <p:cNvGrpSpPr/>
          <p:nvPr/>
        </p:nvGrpSpPr>
        <p:grpSpPr>
          <a:xfrm>
            <a:off x="7430194" y="3540474"/>
            <a:ext cx="1033034" cy="923458"/>
            <a:chOff x="6157410" y="3285612"/>
            <a:chExt cx="1200327" cy="1073007"/>
          </a:xfrm>
        </p:grpSpPr>
        <p:sp>
          <p:nvSpPr>
            <p:cNvPr id="27" name="모서리가 둥근 직사각형 26"/>
            <p:cNvSpPr/>
            <p:nvPr/>
          </p:nvSpPr>
          <p:spPr bwMode="auto">
            <a:xfrm>
              <a:off x="6157410" y="3285612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6202956" y="4045108"/>
              <a:ext cx="1109235" cy="198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Credit Rating 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Company</a:t>
              </a:r>
            </a:p>
          </p:txBody>
        </p:sp>
        <p:grpSp>
          <p:nvGrpSpPr>
            <p:cNvPr id="29" name="그룹 69"/>
            <p:cNvGrpSpPr/>
            <p:nvPr/>
          </p:nvGrpSpPr>
          <p:grpSpPr>
            <a:xfrm>
              <a:off x="6403072" y="3429000"/>
              <a:ext cx="709003" cy="576064"/>
              <a:chOff x="4169129" y="5445224"/>
              <a:chExt cx="805742" cy="654664"/>
            </a:xfrm>
          </p:grpSpPr>
          <p:pic>
            <p:nvPicPr>
              <p:cNvPr id="30" name="그림 29" descr="05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169129" y="5445224"/>
                <a:ext cx="805742" cy="654664"/>
              </a:xfrm>
              <a:prstGeom prst="rect">
                <a:avLst/>
              </a:prstGeom>
            </p:spPr>
          </p:pic>
          <p:pic>
            <p:nvPicPr>
              <p:cNvPr id="31" name="그림 30" descr="18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238422" y="5478810"/>
                <a:ext cx="167581" cy="179138"/>
              </a:xfrm>
              <a:prstGeom prst="rect">
                <a:avLst/>
              </a:prstGeom>
            </p:spPr>
          </p:pic>
        </p:grpSp>
      </p:grpSp>
      <p:grpSp>
        <p:nvGrpSpPr>
          <p:cNvPr id="32" name="그룹 145"/>
          <p:cNvGrpSpPr/>
          <p:nvPr/>
        </p:nvGrpSpPr>
        <p:grpSpPr>
          <a:xfrm>
            <a:off x="7427813" y="4556507"/>
            <a:ext cx="1037794" cy="923456"/>
            <a:chOff x="6154643" y="4391688"/>
            <a:chExt cx="1205860" cy="1073007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6157410" y="4391688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6154643" y="5112531"/>
              <a:ext cx="1205860" cy="34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Surety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ko-KR" sz="105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Companies</a:t>
              </a:r>
            </a:p>
          </p:txBody>
        </p:sp>
        <p:pic>
          <p:nvPicPr>
            <p:cNvPr id="35" name="그림 34" descr="06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5134" y="4474468"/>
              <a:ext cx="564879" cy="576064"/>
            </a:xfrm>
            <a:prstGeom prst="rect">
              <a:avLst/>
            </a:prstGeom>
          </p:spPr>
        </p:pic>
      </p:grpSp>
      <p:grpSp>
        <p:nvGrpSpPr>
          <p:cNvPr id="36" name="그룹 146"/>
          <p:cNvGrpSpPr/>
          <p:nvPr/>
        </p:nvGrpSpPr>
        <p:grpSpPr>
          <a:xfrm>
            <a:off x="7430194" y="5572539"/>
            <a:ext cx="1033034" cy="923458"/>
            <a:chOff x="6157410" y="5497764"/>
            <a:chExt cx="1200327" cy="1073007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6157410" y="5497764"/>
              <a:ext cx="1200327" cy="1073007"/>
            </a:xfrm>
            <a:prstGeom prst="roundRect">
              <a:avLst>
                <a:gd name="adj" fmla="val 5982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6210904" y="6021288"/>
              <a:ext cx="1093339" cy="5305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Korea Financial 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Telecommunications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ko-KR" sz="900" b="1" spc="-80" dirty="0"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0070C0"/>
                      </a:gs>
                    </a:gsLst>
                    <a:lin ang="16200000" scaled="1"/>
                  </a:gradFill>
                  <a:latin typeface="Arial" pitchFamily="34" charset="0"/>
                  <a:ea typeface="돋움" pitchFamily="50" charset="-127"/>
                </a:rPr>
                <a:t>&amp; Clearings Institute</a:t>
              </a:r>
            </a:p>
          </p:txBody>
        </p:sp>
        <p:grpSp>
          <p:nvGrpSpPr>
            <p:cNvPr id="39" name="그룹 142"/>
            <p:cNvGrpSpPr/>
            <p:nvPr/>
          </p:nvGrpSpPr>
          <p:grpSpPr>
            <a:xfrm>
              <a:off x="6282623" y="5616416"/>
              <a:ext cx="949901" cy="361750"/>
              <a:chOff x="9836006" y="5635813"/>
              <a:chExt cx="949901" cy="361750"/>
            </a:xfrm>
          </p:grpSpPr>
          <p:pic>
            <p:nvPicPr>
              <p:cNvPr id="40" name="그림 39" descr="25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836006" y="5635813"/>
                <a:ext cx="364621" cy="361750"/>
              </a:xfrm>
              <a:prstGeom prst="rect">
                <a:avLst/>
              </a:prstGeom>
            </p:spPr>
          </p:pic>
          <p:pic>
            <p:nvPicPr>
              <p:cNvPr id="41" name="그림 40" descr="24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264634" y="5639188"/>
                <a:ext cx="521273" cy="358375"/>
              </a:xfrm>
              <a:prstGeom prst="rect">
                <a:avLst/>
              </a:prstGeom>
            </p:spPr>
          </p:pic>
        </p:grpSp>
      </p:grpSp>
      <p:sp>
        <p:nvSpPr>
          <p:cNvPr id="42" name="TextBox 41"/>
          <p:cNvSpPr txBox="1"/>
          <p:nvPr/>
        </p:nvSpPr>
        <p:spPr>
          <a:xfrm>
            <a:off x="4312543" y="2599763"/>
            <a:ext cx="1686519" cy="53553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60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Contract </a:t>
            </a:r>
          </a:p>
          <a:p>
            <a:pPr algn="ctr">
              <a:lnSpc>
                <a:spcPct val="90000"/>
              </a:lnSpc>
            </a:pPr>
            <a:r>
              <a:rPr lang="en-US" altLang="ko-KR" sz="1600" b="1" spc="-80" dirty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</a:gradFill>
                <a:latin typeface="Arial" pitchFamily="34" charset="0"/>
                <a:ea typeface="돋움" pitchFamily="50" charset="-127"/>
              </a:rPr>
              <a:t>Delivery</a:t>
            </a:r>
            <a:endParaRPr lang="ko-KR" altLang="en-US" sz="1600" b="1" spc="-8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16200000" scaled="1"/>
              </a:gradFill>
              <a:latin typeface="Arial" pitchFamily="34" charset="0"/>
              <a:ea typeface="돋움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4058419" y="5443761"/>
            <a:ext cx="1008112" cy="720080"/>
            <a:chOff x="4058419" y="5443761"/>
            <a:chExt cx="1008112" cy="720080"/>
          </a:xfrm>
        </p:grpSpPr>
        <p:sp>
          <p:nvSpPr>
            <p:cNvPr id="44" name="위쪽 화살표 43"/>
            <p:cNvSpPr/>
            <p:nvPr/>
          </p:nvSpPr>
          <p:spPr bwMode="auto">
            <a:xfrm>
              <a:off x="4058419" y="5443761"/>
              <a:ext cx="1008112" cy="720080"/>
            </a:xfrm>
            <a:prstGeom prst="upArrow">
              <a:avLst>
                <a:gd name="adj1" fmla="val 68897"/>
                <a:gd name="adj2" fmla="val 34367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1000">
                  <a:schemeClr val="accent6">
                    <a:lumMod val="75000"/>
                  </a:schemeClr>
                </a:gs>
              </a:gsLst>
              <a:lin ang="16200000" scaled="1"/>
              <a:tileRect/>
            </a:gradFill>
            <a:ln w="19050">
              <a:noFill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>
                <a:lnSpc>
                  <a:spcPts val="1400"/>
                </a:lnSpc>
                <a:spcBef>
                  <a:spcPct val="50000"/>
                </a:spcBef>
                <a:buSzPct val="65000"/>
              </a:pPr>
              <a:endParaRPr lang="ko-KR" altLang="en-US" sz="2000" dirty="0">
                <a:solidFill>
                  <a:schemeClr val="bg1"/>
                </a:solidFill>
                <a:latin typeface="Arial" charset="0"/>
                <a:ea typeface="돋움" pitchFamily="50" charset="-127"/>
                <a:cs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84793" y="549094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e-Bid</a:t>
              </a:r>
              <a:endParaRPr lang="ko-KR" altLang="en-US" b="1" spc="-60" dirty="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47000"/>
                    </a:prstClr>
                  </a:outerShdw>
                </a:effectLst>
                <a:latin typeface="Arial" pitchFamily="34" charset="0"/>
                <a:ea typeface="돋움" pitchFamily="50" charset="-127"/>
                <a:cs typeface="Arial" pitchFamily="34" charset="0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3588538" y="3501008"/>
            <a:ext cx="1966924" cy="1927473"/>
            <a:chOff x="3588538" y="3661767"/>
            <a:chExt cx="1966924" cy="1927473"/>
          </a:xfrm>
        </p:grpSpPr>
        <p:grpSp>
          <p:nvGrpSpPr>
            <p:cNvPr id="47" name="그룹 149"/>
            <p:cNvGrpSpPr/>
            <p:nvPr/>
          </p:nvGrpSpPr>
          <p:grpSpPr>
            <a:xfrm>
              <a:off x="3588538" y="3903306"/>
              <a:ext cx="1966924" cy="1685934"/>
              <a:chOff x="3588538" y="3471258"/>
              <a:chExt cx="1966924" cy="1685934"/>
            </a:xfrm>
          </p:grpSpPr>
          <p:grpSp>
            <p:nvGrpSpPr>
              <p:cNvPr id="50" name="그룹 148"/>
              <p:cNvGrpSpPr/>
              <p:nvPr/>
            </p:nvGrpSpPr>
            <p:grpSpPr>
              <a:xfrm>
                <a:off x="3687753" y="3471258"/>
                <a:ext cx="1742133" cy="1685934"/>
                <a:chOff x="3687753" y="3471258"/>
                <a:chExt cx="1742133" cy="1685934"/>
              </a:xfrm>
            </p:grpSpPr>
            <p:sp>
              <p:nvSpPr>
                <p:cNvPr id="52" name="타원 51"/>
                <p:cNvSpPr/>
                <p:nvPr/>
              </p:nvSpPr>
              <p:spPr bwMode="auto">
                <a:xfrm>
                  <a:off x="3856346" y="3611752"/>
                  <a:ext cx="1404946" cy="1404946"/>
                </a:xfrm>
                <a:prstGeom prst="ellipse">
                  <a:avLst/>
                </a:prstGeom>
                <a:solidFill>
                  <a:srgbClr val="064188"/>
                </a:solidFill>
                <a:ln w="19050">
                  <a:noFill/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53" name="도넛 52"/>
                <p:cNvSpPr/>
                <p:nvPr/>
              </p:nvSpPr>
              <p:spPr bwMode="auto">
                <a:xfrm>
                  <a:off x="3743951" y="3499357"/>
                  <a:ext cx="1629737" cy="1629736"/>
                </a:xfrm>
                <a:prstGeom prst="donut">
                  <a:avLst>
                    <a:gd name="adj" fmla="val 8398"/>
                  </a:avLst>
                </a:prstGeom>
                <a:solidFill>
                  <a:schemeClr val="bg1"/>
                </a:solidFill>
                <a:ln w="19050">
                  <a:noFill/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  <p:sp>
              <p:nvSpPr>
                <p:cNvPr id="54" name="도넛 53"/>
                <p:cNvSpPr/>
                <p:nvPr/>
              </p:nvSpPr>
              <p:spPr bwMode="auto">
                <a:xfrm>
                  <a:off x="3687753" y="3471258"/>
                  <a:ext cx="1742133" cy="1685934"/>
                </a:xfrm>
                <a:prstGeom prst="donut">
                  <a:avLst>
                    <a:gd name="adj" fmla="val 5975"/>
                  </a:avLst>
                </a:prstGeom>
                <a:solidFill>
                  <a:srgbClr val="00B0F0">
                    <a:alpha val="50000"/>
                  </a:srgbClr>
                </a:solidFill>
                <a:ln w="19050">
                  <a:noFill/>
                  <a:headEnd/>
                  <a:tailEnd/>
                </a:ln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Bef>
                      <a:spcPct val="50000"/>
                    </a:spcBef>
                    <a:buSzPct val="65000"/>
                  </a:pPr>
                  <a:endParaRPr lang="ko-KR" altLang="en-US" sz="2000" dirty="0">
                    <a:solidFill>
                      <a:schemeClr val="bg1"/>
                    </a:solidFill>
                    <a:latin typeface="Arial" charset="0"/>
                    <a:ea typeface="돋움" pitchFamily="50" charset="-127"/>
                    <a:cs typeface="Arial" charset="0"/>
                  </a:endParaRPr>
                </a:p>
              </p:txBody>
            </p:sp>
          </p:grpSp>
          <p:sp>
            <p:nvSpPr>
              <p:cNvPr id="51" name="직사각형 25"/>
              <p:cNvSpPr>
                <a:spLocks noChangeArrowheads="1"/>
              </p:cNvSpPr>
              <p:nvPr/>
            </p:nvSpPr>
            <p:spPr bwMode="auto">
              <a:xfrm>
                <a:off x="3588538" y="3995869"/>
                <a:ext cx="1966924" cy="577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400" b="1" spc="-60" dirty="0">
                    <a:gradFill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outerShdw blurRad="63500" dist="25400" dir="2700000" algn="tl" rotWithShape="0">
                        <a:prstClr val="black">
                          <a:alpha val="47000"/>
                        </a:prstClr>
                      </a:outerShdw>
                    </a:effectLst>
                    <a:latin typeface="Arial" pitchFamily="34" charset="0"/>
                    <a:ea typeface="돋움" pitchFamily="50" charset="-127"/>
                    <a:cs typeface="Arial" pitchFamily="34" charset="0"/>
                  </a:rPr>
                  <a:t>KONEPS</a:t>
                </a:r>
              </a:p>
            </p:txBody>
          </p:sp>
        </p:grpSp>
        <p:pic>
          <p:nvPicPr>
            <p:cNvPr id="48" name="그림 47" descr="12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40978" y="4972050"/>
              <a:ext cx="462044" cy="488418"/>
            </a:xfrm>
            <a:prstGeom prst="rect">
              <a:avLst/>
            </a:prstGeom>
          </p:spPr>
        </p:pic>
        <p:pic>
          <p:nvPicPr>
            <p:cNvPr id="49" name="그림 48" descr="14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2543" y="3661767"/>
              <a:ext cx="459482" cy="397110"/>
            </a:xfrm>
            <a:prstGeom prst="rect">
              <a:avLst/>
            </a:prstGeom>
          </p:spPr>
        </p:pic>
      </p:grpSp>
      <p:sp>
        <p:nvSpPr>
          <p:cNvPr id="55" name="자유형 54"/>
          <p:cNvSpPr/>
          <p:nvPr/>
        </p:nvSpPr>
        <p:spPr bwMode="auto">
          <a:xfrm rot="2469217">
            <a:off x="1506961" y="2845444"/>
            <a:ext cx="2372933" cy="950978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6" name="자유형 55"/>
          <p:cNvSpPr/>
          <p:nvPr/>
        </p:nvSpPr>
        <p:spPr bwMode="auto">
          <a:xfrm rot="1114359">
            <a:off x="1497926" y="3706892"/>
            <a:ext cx="2052646" cy="844244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7" name="자유형 56"/>
          <p:cNvSpPr/>
          <p:nvPr/>
        </p:nvSpPr>
        <p:spPr bwMode="auto">
          <a:xfrm rot="19297715" flipV="1">
            <a:off x="1141649" y="5165889"/>
            <a:ext cx="2647143" cy="933416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8" name="자유형 57"/>
          <p:cNvSpPr/>
          <p:nvPr/>
        </p:nvSpPr>
        <p:spPr bwMode="auto">
          <a:xfrm rot="20398184" flipV="1">
            <a:off x="1449655" y="4386830"/>
            <a:ext cx="2176033" cy="844244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59" name="자유형 58"/>
          <p:cNvSpPr/>
          <p:nvPr/>
        </p:nvSpPr>
        <p:spPr bwMode="auto">
          <a:xfrm rot="19278693" flipH="1">
            <a:off x="5298151" y="2916547"/>
            <a:ext cx="2372933" cy="950978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60" name="자유형 59"/>
          <p:cNvSpPr/>
          <p:nvPr/>
        </p:nvSpPr>
        <p:spPr bwMode="auto">
          <a:xfrm rot="20384019" flipH="1">
            <a:off x="5539866" y="3732151"/>
            <a:ext cx="2052646" cy="844244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61" name="자유형 60"/>
          <p:cNvSpPr/>
          <p:nvPr/>
        </p:nvSpPr>
        <p:spPr bwMode="auto">
          <a:xfrm rot="2302285" flipH="1" flipV="1">
            <a:off x="5312401" y="5053746"/>
            <a:ext cx="2511114" cy="1018189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sp>
        <p:nvSpPr>
          <p:cNvPr id="62" name="자유형 61"/>
          <p:cNvSpPr/>
          <p:nvPr/>
        </p:nvSpPr>
        <p:spPr bwMode="auto">
          <a:xfrm rot="1747688" flipH="1" flipV="1">
            <a:off x="5564308" y="4400242"/>
            <a:ext cx="2167998" cy="927696"/>
          </a:xfrm>
          <a:custGeom>
            <a:avLst/>
            <a:gdLst>
              <a:gd name="connsiteX0" fmla="*/ 0 w 2376264"/>
              <a:gd name="connsiteY0" fmla="*/ 76515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7" fmla="*/ 0 w 2376264"/>
              <a:gd name="connsiteY7" fmla="*/ 76515 h 306061"/>
              <a:gd name="connsiteX0" fmla="*/ 0 w 2376264"/>
              <a:gd name="connsiteY0" fmla="*/ 229546 h 306061"/>
              <a:gd name="connsiteX1" fmla="*/ 2223234 w 2376264"/>
              <a:gd name="connsiteY1" fmla="*/ 76515 h 306061"/>
              <a:gd name="connsiteX2" fmla="*/ 2223234 w 2376264"/>
              <a:gd name="connsiteY2" fmla="*/ 0 h 306061"/>
              <a:gd name="connsiteX3" fmla="*/ 2376264 w 2376264"/>
              <a:gd name="connsiteY3" fmla="*/ 153031 h 306061"/>
              <a:gd name="connsiteX4" fmla="*/ 2223234 w 2376264"/>
              <a:gd name="connsiteY4" fmla="*/ 306061 h 306061"/>
              <a:gd name="connsiteX5" fmla="*/ 2223234 w 2376264"/>
              <a:gd name="connsiteY5" fmla="*/ 229546 h 306061"/>
              <a:gd name="connsiteX6" fmla="*/ 0 w 2376264"/>
              <a:gd name="connsiteY6" fmla="*/ 229546 h 306061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82380"/>
              <a:gd name="connsiteY0" fmla="*/ 662853 h 662853"/>
              <a:gd name="connsiteX1" fmla="*/ 2329350 w 2482380"/>
              <a:gd name="connsiteY1" fmla="*/ 76515 h 662853"/>
              <a:gd name="connsiteX2" fmla="*/ 2329350 w 2482380"/>
              <a:gd name="connsiteY2" fmla="*/ 0 h 662853"/>
              <a:gd name="connsiteX3" fmla="*/ 2482380 w 2482380"/>
              <a:gd name="connsiteY3" fmla="*/ 153031 h 662853"/>
              <a:gd name="connsiteX4" fmla="*/ 2329350 w 2482380"/>
              <a:gd name="connsiteY4" fmla="*/ 306061 h 662853"/>
              <a:gd name="connsiteX5" fmla="*/ 2329350 w 2482380"/>
              <a:gd name="connsiteY5" fmla="*/ 229546 h 662853"/>
              <a:gd name="connsiteX6" fmla="*/ 0 w 2482380"/>
              <a:gd name="connsiteY6" fmla="*/ 662853 h 662853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37796 w 2490826"/>
              <a:gd name="connsiteY1" fmla="*/ 76515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37796 w 2490826"/>
              <a:gd name="connsiteY5" fmla="*/ 229546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490826"/>
              <a:gd name="connsiteY0" fmla="*/ 969270 h 969270"/>
              <a:gd name="connsiteX1" fmla="*/ 2365050 w 2490826"/>
              <a:gd name="connsiteY1" fmla="*/ 77560 h 969270"/>
              <a:gd name="connsiteX2" fmla="*/ 2337796 w 2490826"/>
              <a:gd name="connsiteY2" fmla="*/ 0 h 969270"/>
              <a:gd name="connsiteX3" fmla="*/ 2490826 w 2490826"/>
              <a:gd name="connsiteY3" fmla="*/ 153031 h 969270"/>
              <a:gd name="connsiteX4" fmla="*/ 2337796 w 2490826"/>
              <a:gd name="connsiteY4" fmla="*/ 306061 h 969270"/>
              <a:gd name="connsiteX5" fmla="*/ 2362898 w 2490826"/>
              <a:gd name="connsiteY5" fmla="*/ 241024 h 969270"/>
              <a:gd name="connsiteX6" fmla="*/ 0 w 2490826"/>
              <a:gd name="connsiteY6" fmla="*/ 969270 h 969270"/>
              <a:gd name="connsiteX0" fmla="*/ 0 w 2505330"/>
              <a:gd name="connsiteY0" fmla="*/ 969270 h 969270"/>
              <a:gd name="connsiteX1" fmla="*/ 2365050 w 2505330"/>
              <a:gd name="connsiteY1" fmla="*/ 77560 h 969270"/>
              <a:gd name="connsiteX2" fmla="*/ 2337796 w 2505330"/>
              <a:gd name="connsiteY2" fmla="*/ 0 h 969270"/>
              <a:gd name="connsiteX3" fmla="*/ 2505330 w 2505330"/>
              <a:gd name="connsiteY3" fmla="*/ 161803 h 969270"/>
              <a:gd name="connsiteX4" fmla="*/ 2337796 w 2505330"/>
              <a:gd name="connsiteY4" fmla="*/ 306061 h 969270"/>
              <a:gd name="connsiteX5" fmla="*/ 2362898 w 2505330"/>
              <a:gd name="connsiteY5" fmla="*/ 241024 h 969270"/>
              <a:gd name="connsiteX6" fmla="*/ 0 w 2505330"/>
              <a:gd name="connsiteY6" fmla="*/ 969270 h 969270"/>
              <a:gd name="connsiteX0" fmla="*/ 0 w 2513482"/>
              <a:gd name="connsiteY0" fmla="*/ 969270 h 969270"/>
              <a:gd name="connsiteX1" fmla="*/ 2365050 w 2513482"/>
              <a:gd name="connsiteY1" fmla="*/ 77560 h 969270"/>
              <a:gd name="connsiteX2" fmla="*/ 2337796 w 2513482"/>
              <a:gd name="connsiteY2" fmla="*/ 0 h 969270"/>
              <a:gd name="connsiteX3" fmla="*/ 2513482 w 2513482"/>
              <a:gd name="connsiteY3" fmla="*/ 152458 h 969270"/>
              <a:gd name="connsiteX4" fmla="*/ 2337796 w 2513482"/>
              <a:gd name="connsiteY4" fmla="*/ 306061 h 969270"/>
              <a:gd name="connsiteX5" fmla="*/ 2362898 w 2513482"/>
              <a:gd name="connsiteY5" fmla="*/ 241024 h 969270"/>
              <a:gd name="connsiteX6" fmla="*/ 0 w 2513482"/>
              <a:gd name="connsiteY6" fmla="*/ 969270 h 969270"/>
              <a:gd name="connsiteX0" fmla="*/ 0 w 2526913"/>
              <a:gd name="connsiteY0" fmla="*/ 969270 h 969270"/>
              <a:gd name="connsiteX1" fmla="*/ 2365050 w 2526913"/>
              <a:gd name="connsiteY1" fmla="*/ 77560 h 969270"/>
              <a:gd name="connsiteX2" fmla="*/ 2337796 w 2526913"/>
              <a:gd name="connsiteY2" fmla="*/ 0 h 969270"/>
              <a:gd name="connsiteX3" fmla="*/ 2526913 w 2526913"/>
              <a:gd name="connsiteY3" fmla="*/ 164423 h 969270"/>
              <a:gd name="connsiteX4" fmla="*/ 2337796 w 2526913"/>
              <a:gd name="connsiteY4" fmla="*/ 306061 h 969270"/>
              <a:gd name="connsiteX5" fmla="*/ 2362898 w 2526913"/>
              <a:gd name="connsiteY5" fmla="*/ 241024 h 969270"/>
              <a:gd name="connsiteX6" fmla="*/ 0 w 2526913"/>
              <a:gd name="connsiteY6" fmla="*/ 969270 h 96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6913" h="969270">
                <a:moveTo>
                  <a:pt x="0" y="969270"/>
                </a:moveTo>
                <a:cubicBezTo>
                  <a:pt x="813653" y="119220"/>
                  <a:pt x="1529174" y="22026"/>
                  <a:pt x="2365050" y="77560"/>
                </a:cubicBezTo>
                <a:lnTo>
                  <a:pt x="2337796" y="0"/>
                </a:lnTo>
                <a:lnTo>
                  <a:pt x="2526913" y="164423"/>
                </a:lnTo>
                <a:lnTo>
                  <a:pt x="2337796" y="306061"/>
                </a:lnTo>
                <a:lnTo>
                  <a:pt x="2362898" y="241024"/>
                </a:lnTo>
                <a:cubicBezTo>
                  <a:pt x="1721555" y="108611"/>
                  <a:pt x="847035" y="140845"/>
                  <a:pt x="0" y="96927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 w="19050"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  <a:buSzPct val="65000"/>
            </a:pPr>
            <a:endParaRPr lang="ko-KR" altLang="en-US" sz="2000" dirty="0">
              <a:solidFill>
                <a:schemeClr val="bg1"/>
              </a:solidFill>
              <a:latin typeface="Arial" charset="0"/>
              <a:ea typeface="돋움" pitchFamily="50" charset="-127"/>
              <a:cs typeface="Arial" charset="0"/>
            </a:endParaRPr>
          </a:p>
        </p:txBody>
      </p:sp>
      <p:pic>
        <p:nvPicPr>
          <p:cNvPr id="63" name="그림 62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4079" y="3954016"/>
            <a:ext cx="297263" cy="220824"/>
          </a:xfrm>
          <a:prstGeom prst="rect">
            <a:avLst/>
          </a:prstGeom>
        </p:spPr>
      </p:pic>
      <p:pic>
        <p:nvPicPr>
          <p:cNvPr id="64" name="그림 63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7838" y="4216338"/>
            <a:ext cx="297263" cy="220824"/>
          </a:xfrm>
          <a:prstGeom prst="rect">
            <a:avLst/>
          </a:prstGeom>
        </p:spPr>
      </p:pic>
      <p:pic>
        <p:nvPicPr>
          <p:cNvPr id="65" name="그림 64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3986" y="4509241"/>
            <a:ext cx="297263" cy="220824"/>
          </a:xfrm>
          <a:prstGeom prst="rect">
            <a:avLst/>
          </a:prstGeom>
        </p:spPr>
      </p:pic>
      <p:pic>
        <p:nvPicPr>
          <p:cNvPr id="66" name="그림 65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2808" y="4846833"/>
            <a:ext cx="297263" cy="220824"/>
          </a:xfrm>
          <a:prstGeom prst="rect">
            <a:avLst/>
          </a:prstGeom>
        </p:spPr>
      </p:pic>
      <p:pic>
        <p:nvPicPr>
          <p:cNvPr id="67" name="그림 66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5108" y="3933449"/>
            <a:ext cx="297263" cy="220824"/>
          </a:xfrm>
          <a:prstGeom prst="rect">
            <a:avLst/>
          </a:prstGeom>
        </p:spPr>
      </p:pic>
      <p:pic>
        <p:nvPicPr>
          <p:cNvPr id="68" name="그림 67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8551" y="4806476"/>
            <a:ext cx="297263" cy="220824"/>
          </a:xfrm>
          <a:prstGeom prst="rect">
            <a:avLst/>
          </a:prstGeom>
        </p:spPr>
      </p:pic>
      <p:pic>
        <p:nvPicPr>
          <p:cNvPr id="69" name="그림 68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0807" y="4226467"/>
            <a:ext cx="297263" cy="220824"/>
          </a:xfrm>
          <a:prstGeom prst="rect">
            <a:avLst/>
          </a:prstGeom>
        </p:spPr>
      </p:pic>
      <p:pic>
        <p:nvPicPr>
          <p:cNvPr id="70" name="그림 69" descr="17.png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16356" y="4511573"/>
            <a:ext cx="297263" cy="220824"/>
          </a:xfrm>
          <a:prstGeom prst="rect">
            <a:avLst/>
          </a:prstGeom>
        </p:spPr>
      </p:pic>
      <p:grpSp>
        <p:nvGrpSpPr>
          <p:cNvPr id="71" name="그룹 70"/>
          <p:cNvGrpSpPr/>
          <p:nvPr/>
        </p:nvGrpSpPr>
        <p:grpSpPr>
          <a:xfrm>
            <a:off x="4096239" y="5775201"/>
            <a:ext cx="951522" cy="804771"/>
            <a:chOff x="4096239" y="5775201"/>
            <a:chExt cx="951522" cy="804771"/>
          </a:xfrm>
        </p:grpSpPr>
        <p:pic>
          <p:nvPicPr>
            <p:cNvPr id="72" name="그림 71" descr="15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28747" y="5775201"/>
              <a:ext cx="443253" cy="804771"/>
            </a:xfrm>
            <a:prstGeom prst="rect">
              <a:avLst/>
            </a:prstGeom>
          </p:spPr>
        </p:pic>
        <p:sp>
          <p:nvSpPr>
            <p:cNvPr id="73" name="Rectangle 14"/>
            <p:cNvSpPr>
              <a:spLocks noChangeArrowheads="1"/>
            </p:cNvSpPr>
            <p:nvPr/>
          </p:nvSpPr>
          <p:spPr bwMode="auto">
            <a:xfrm>
              <a:off x="4096239" y="6270528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B05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Supplier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096239" y="2566846"/>
            <a:ext cx="951522" cy="970523"/>
            <a:chOff x="4096239" y="2474218"/>
            <a:chExt cx="951522" cy="970523"/>
          </a:xfrm>
        </p:grpSpPr>
        <p:pic>
          <p:nvPicPr>
            <p:cNvPr id="75" name="그림 74" descr="23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81118" y="2474218"/>
              <a:ext cx="287229" cy="915541"/>
            </a:xfrm>
            <a:prstGeom prst="rect">
              <a:avLst/>
            </a:prstGeom>
          </p:spPr>
        </p:pic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4096239" y="3163813"/>
              <a:ext cx="951522" cy="280928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78824"/>
              </a:srgbClr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noAutofit/>
            </a:bodyPr>
            <a:lstStyle/>
            <a:p>
              <a:pPr algn="ctr">
                <a:buSzPct val="65000"/>
              </a:pPr>
              <a:r>
                <a:rPr lang="en-US" altLang="ko-KR" sz="1200" b="1" spc="-60" dirty="0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47000"/>
                      </a:prstClr>
                    </a:outerShdw>
                  </a:effectLst>
                  <a:latin typeface="Arial" pitchFamily="34" charset="0"/>
                  <a:ea typeface="돋움" pitchFamily="50" charset="-127"/>
                  <a:cs typeface="Arial" pitchFamily="34" charset="0"/>
                </a:rPr>
                <a:t>Public Buyer</a:t>
              </a:r>
            </a:p>
          </p:txBody>
        </p:sp>
      </p:grpSp>
      <p:pic>
        <p:nvPicPr>
          <p:cNvPr id="77" name="그림 76" descr="2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09356" y="5938112"/>
            <a:ext cx="517773" cy="453851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>
            <a:off x="250824" y="908051"/>
            <a:ext cx="8642351" cy="424360"/>
            <a:chOff x="250824" y="908051"/>
            <a:chExt cx="8642351" cy="424360"/>
          </a:xfrm>
        </p:grpSpPr>
        <p:sp>
          <p:nvSpPr>
            <p:cNvPr id="79" name="모서리가 둥근 직사각형 78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19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>
                <a:buSzPct val="80000"/>
              </a:pPr>
              <a:r>
                <a:rPr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Seamless Service </a:t>
              </a:r>
              <a:r>
                <a:rPr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cs typeface="Arial" pitchFamily="34" charset="0"/>
                </a:rPr>
                <a:t>through Data Integration</a:t>
              </a:r>
            </a:p>
          </p:txBody>
        </p:sp>
        <p:pic>
          <p:nvPicPr>
            <p:cNvPr id="80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 Box 4"/>
          <p:cNvSpPr txBox="1">
            <a:spLocks noChangeArrowheads="1"/>
          </p:cNvSpPr>
          <p:nvPr/>
        </p:nvSpPr>
        <p:spPr bwMode="gray">
          <a:xfrm>
            <a:off x="529611" y="1557098"/>
            <a:ext cx="8215314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3200" indent="-203200">
              <a:lnSpc>
                <a:spcPts val="2000"/>
              </a:lnSpc>
              <a:spcAft>
                <a:spcPts val="900"/>
              </a:spcAft>
              <a:buSzPct val="100000"/>
              <a:buBlip>
                <a:blip r:embed="rId21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Data interchange with 187 </a:t>
            </a:r>
            <a:r>
              <a:rPr lang="en-US" altLang="ko-KR" b="1" spc="-100" dirty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external info systems 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for seamless process</a:t>
            </a:r>
            <a:endParaRPr lang="en-US" altLang="ko-KR" b="1" spc="-10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1.85185E-6 L 0.21927 0.151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76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16667E-6 4.07407E-6 L 0.21823 -0.07686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38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2.59259E-6 L 0.21563 0.0375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7778E-7 -3.33333E-6 L 0.23715 -0.2083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0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2.59259E-6 L -0.22795 -0.2152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2.96296E-6 L -0.20747 -0.08935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45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1.11111E-6 L -0.21129 0.03472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4.81481E-6 L -0.22222 0.14189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71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2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KONEPS Online Shopping Mall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21666" r="10416" b="24908"/>
          <a:stretch>
            <a:fillRect/>
          </a:stretch>
        </p:blipFill>
        <p:spPr bwMode="auto">
          <a:xfrm>
            <a:off x="467544" y="2276872"/>
            <a:ext cx="807243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8"/>
          <p:cNvGrpSpPr>
            <a:grpSpLocks/>
          </p:cNvGrpSpPr>
          <p:nvPr/>
        </p:nvGrpSpPr>
        <p:grpSpPr bwMode="auto">
          <a:xfrm>
            <a:off x="250825" y="908050"/>
            <a:ext cx="8642350" cy="423863"/>
            <a:chOff x="250824" y="908051"/>
            <a:chExt cx="8642351" cy="424360"/>
          </a:xfrm>
        </p:grpSpPr>
        <p:sp>
          <p:nvSpPr>
            <p:cNvPr id="10" name="모서리가 둥근 직사각형 9"/>
            <p:cNvSpPr/>
            <p:nvPr/>
          </p:nvSpPr>
          <p:spPr bwMode="auto">
            <a:xfrm>
              <a:off x="250824" y="908051"/>
              <a:ext cx="8642351" cy="42436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  <a:ln w="6350" cap="flat" cmpd="sng" algn="ctr">
              <a:gradFill>
                <a:gsLst>
                  <a:gs pos="0">
                    <a:srgbClr val="6B95C7"/>
                  </a:gs>
                  <a:gs pos="20000">
                    <a:srgbClr val="C5D5E9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50000">
                    <a:srgbClr val="5383BD"/>
                  </a:gs>
                </a:gsLst>
                <a:lin ang="5400000" scaled="0"/>
              </a:gradFill>
              <a:prstDash val="solid"/>
              <a:headEnd/>
              <a:tailEnd/>
            </a:ln>
            <a:effectLst>
              <a:outerShdw blurRad="38100" dist="12700" dir="5400000" algn="t" rotWithShape="0">
                <a:prstClr val="black">
                  <a:alpha val="56000"/>
                </a:prstClr>
              </a:outerShdw>
            </a:effectLst>
          </p:spPr>
          <p:txBody>
            <a:bodyPr wrap="none" lIns="0" tIns="0" rIns="0" bIns="0" anchor="ctr">
              <a:scene3d>
                <a:camera prst="orthographicFront"/>
                <a:lightRig rig="threePt" dir="t"/>
              </a:scene3d>
              <a:sp3d contourW="38100">
                <a:bevelT w="1270" prst="artDeco"/>
                <a:contourClr>
                  <a:schemeClr val="bg1"/>
                </a:contourClr>
              </a:sp3d>
            </a:bodyPr>
            <a:lstStyle/>
            <a:p>
              <a:pPr indent="266700" fontAlgn="auto">
                <a:spcBef>
                  <a:spcPts val="0"/>
                </a:spcBef>
                <a:spcAft>
                  <a:spcPts val="0"/>
                </a:spcAft>
                <a:buSzPct val="80000"/>
                <a:defRPr/>
              </a:pPr>
              <a:r>
                <a:rPr kumimoji="0" lang="en-US" altLang="ko-KR" sz="2200" b="1" spc="-80" dirty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altLang="ko-KR" sz="2200" b="1" spc="-80" dirty="0" smtClean="0">
                  <a:gradFill>
                    <a:gsLst>
                      <a:gs pos="2000">
                        <a:srgbClr val="0052A5"/>
                      </a:gs>
                      <a:gs pos="39000">
                        <a:srgbClr val="008FFA">
                          <a:lumMod val="67000"/>
                        </a:srgbClr>
                      </a:gs>
                      <a:gs pos="100000">
                        <a:srgbClr val="002060"/>
                      </a:gs>
                    </a:gsLst>
                    <a:lin ang="5400000" scaled="0"/>
                  </a:gradFill>
                  <a:effectLst>
                    <a:outerShdw blurRad="63500" dist="25400" dir="2700000" algn="tl" rotWithShape="0">
                      <a:prstClr val="black">
                        <a:alpha val="21000"/>
                      </a:prst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e-Ordering through KONEPS Online Shopping Mall</a:t>
              </a:r>
              <a:endParaRPr kumimoji="0" lang="en-US" altLang="ko-KR" sz="2200" b="1" spc="-80" dirty="0">
                <a:gradFill>
                  <a:gsLst>
                    <a:gs pos="2000">
                      <a:srgbClr val="0052A5"/>
                    </a:gs>
                    <a:gs pos="39000">
                      <a:srgbClr val="008FFA">
                        <a:lumMod val="67000"/>
                      </a:srgbClr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1" name="Picture 4" descr="C:\Users\Flapino\Desktop\2013.01.24_조달청 국제협력과_60pPT_최가득 주무관\이미지\그림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001" y="1003584"/>
              <a:ext cx="178610" cy="24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529610" y="1557098"/>
            <a:ext cx="9082949" cy="628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03200" indent="-203200">
              <a:lnSpc>
                <a:spcPts val="2000"/>
              </a:lnSpc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Framework Contracts </a:t>
            </a:r>
            <a:r>
              <a:rPr lang="en-US" altLang="ko-KR" sz="1400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(unit-price based)  </a:t>
            </a: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for frequently purchased commercial products</a:t>
            </a:r>
          </a:p>
          <a:p>
            <a:pPr marL="203200" indent="-203200">
              <a:lnSpc>
                <a:spcPts val="2000"/>
              </a:lnSpc>
              <a:spcAft>
                <a:spcPts val="900"/>
              </a:spcAft>
              <a:buSzPct val="100000"/>
              <a:buBlip>
                <a:blip r:embed="rId6"/>
              </a:buBlip>
              <a:defRPr/>
            </a:pPr>
            <a:r>
              <a:rPr lang="en-US" altLang="ko-KR" b="1" spc="-100" dirty="0" smtClean="0">
                <a:gradFill>
                  <a:gsLst>
                    <a:gs pos="2000">
                      <a:schemeClr val="tx1">
                        <a:lumMod val="97000"/>
                      </a:schemeClr>
                    </a:gs>
                    <a:gs pos="39000">
                      <a:schemeClr val="tx1">
                        <a:lumMod val="79000"/>
                        <a:lumOff val="21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63500" dist="25400" dir="2700000" algn="tl" rotWithShape="0">
                    <a:prstClr val="black">
                      <a:alpha val="21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Contracted by PPS, available for all public entities for e-ordering</a:t>
            </a:r>
            <a:endParaRPr lang="en-US" altLang="ko-KR" b="1" spc="-100" dirty="0">
              <a:gradFill>
                <a:gsLst>
                  <a:gs pos="2000">
                    <a:schemeClr val="tx1">
                      <a:lumMod val="97000"/>
                    </a:schemeClr>
                  </a:gs>
                  <a:gs pos="39000">
                    <a:schemeClr val="tx1">
                      <a:lumMod val="79000"/>
                      <a:lumOff val="21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effectLst>
                <a:outerShdw blurRad="63500" dist="25400" dir="2700000" algn="tl" rotWithShape="0">
                  <a:prstClr val="black">
                    <a:alpha val="21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KONEPS Online Shopping Mall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</a:t>
            </a:r>
            <a:fld id="{167E7D56-5547-4FDF-B07B-1B68F6485621}" type="slidenum">
              <a:rPr lang="ko-KR" altLang="en-US" smtClean="0"/>
              <a:pPr>
                <a:defRPr/>
              </a:pPr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9"/>
          <a:stretch/>
        </p:blipFill>
        <p:spPr>
          <a:xfrm>
            <a:off x="523878" y="1052736"/>
            <a:ext cx="7905774" cy="5929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9771</TotalTime>
  <Words>1969</Words>
  <Application>Microsoft Office PowerPoint</Application>
  <PresentationFormat>화면 슬라이드 쇼(4:3)</PresentationFormat>
  <Paragraphs>538</Paragraphs>
  <Slides>34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54" baseType="lpstr">
      <vt:lpstr>HY견고딕</vt:lpstr>
      <vt:lpstr>HY바다M</vt:lpstr>
      <vt:lpstr>HY신명조</vt:lpstr>
      <vt:lpstr>Open Sans Light</vt:lpstr>
      <vt:lpstr>굴림</vt:lpstr>
      <vt:lpstr>나눔고딕</vt:lpstr>
      <vt:lpstr>나눔바른고딕</vt:lpstr>
      <vt:lpstr>나눔바른펜</vt:lpstr>
      <vt:lpstr>나눔스퀘어 Bold</vt:lpstr>
      <vt:lpstr>다음_SemiBold</vt:lpstr>
      <vt:lpstr>돋움</vt:lpstr>
      <vt:lpstr>맑은 고딕</vt:lpstr>
      <vt:lpstr>산돌고딕B</vt:lpstr>
      <vt:lpstr>휴먼모음T</vt:lpstr>
      <vt:lpstr>Arial</vt:lpstr>
      <vt:lpstr>Calibri</vt:lpstr>
      <vt:lpstr>Tahoma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E-Procurement (KONEPS)</vt:lpstr>
      <vt:lpstr>E-Transformation-Before &amp; After </vt:lpstr>
      <vt:lpstr>E-Transformation-Before &amp; After </vt:lpstr>
      <vt:lpstr>KONEPS Online Shopping Mall</vt:lpstr>
      <vt:lpstr>KONEPS Online Shopping Mall</vt:lpstr>
      <vt:lpstr>KONEPS Online Shopping Mall</vt:lpstr>
      <vt:lpstr>Improvement of KONEPS </vt:lpstr>
      <vt:lpstr>Success factors of KONEPS </vt:lpstr>
      <vt:lpstr>Success factors of KONEPS </vt:lpstr>
      <vt:lpstr>Success factors of KONEPS </vt:lpstr>
      <vt:lpstr>PowerPoint 프레젠테이션</vt:lpstr>
      <vt:lpstr>Information Disclosure via KONEPS</vt:lpstr>
      <vt:lpstr>Information Disclosure via KONEPS</vt:lpstr>
      <vt:lpstr>Information Disclosure via KONEPS</vt:lpstr>
      <vt:lpstr>Information Disclosure via KONEPS</vt:lpstr>
      <vt:lpstr>Information Disclosure via KONEPS</vt:lpstr>
      <vt:lpstr>Statistical System for Public Procurement</vt:lpstr>
      <vt:lpstr>Statistical System for Public Procurement</vt:lpstr>
      <vt:lpstr>Statistical System for Public Procurement</vt:lpstr>
      <vt:lpstr>Statistical System for Public Procurement</vt:lpstr>
      <vt:lpstr>Effects of Statistical System</vt:lpstr>
      <vt:lpstr>Open API on Procurement Data</vt:lpstr>
      <vt:lpstr>Open API on Procurement Data</vt:lpstr>
      <vt:lpstr>Open API on Procurement Data</vt:lpstr>
      <vt:lpstr>Open API on Procurement Data</vt:lpstr>
      <vt:lpstr>Open API on Procurement Data</vt:lpstr>
      <vt:lpstr>Open API on Procurement Data</vt:lpstr>
      <vt:lpstr>Open API on Procurement Data</vt:lpstr>
      <vt:lpstr>Open API on Procurement Data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Minsook Hong</cp:lastModifiedBy>
  <cp:revision>1024</cp:revision>
  <dcterms:created xsi:type="dcterms:W3CDTF">2013-03-31T10:02:33Z</dcterms:created>
  <dcterms:modified xsi:type="dcterms:W3CDTF">2016-11-29T15:23:14Z</dcterms:modified>
</cp:coreProperties>
</file>